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64" r:id="rId3"/>
    <p:sldId id="297" r:id="rId4"/>
    <p:sldId id="265" r:id="rId5"/>
    <p:sldId id="258" r:id="rId6"/>
    <p:sldId id="260" r:id="rId7"/>
    <p:sldId id="268" r:id="rId8"/>
    <p:sldId id="262" r:id="rId9"/>
    <p:sldId id="257" r:id="rId10"/>
    <p:sldId id="298" r:id="rId11"/>
    <p:sldId id="279" r:id="rId12"/>
    <p:sldId id="277" r:id="rId13"/>
    <p:sldId id="280" r:id="rId14"/>
    <p:sldId id="291" r:id="rId15"/>
    <p:sldId id="285" r:id="rId16"/>
    <p:sldId id="294" r:id="rId17"/>
    <p:sldId id="286" r:id="rId18"/>
    <p:sldId id="283" r:id="rId19"/>
    <p:sldId id="287" r:id="rId20"/>
    <p:sldId id="281" r:id="rId21"/>
    <p:sldId id="282" r:id="rId22"/>
    <p:sldId id="278" r:id="rId23"/>
    <p:sldId id="288" r:id="rId24"/>
    <p:sldId id="295" r:id="rId25"/>
    <p:sldId id="299" r:id="rId26"/>
    <p:sldId id="284" r:id="rId27"/>
    <p:sldId id="259" r:id="rId28"/>
    <p:sldId id="289" r:id="rId29"/>
    <p:sldId id="290" r:id="rId30"/>
    <p:sldId id="29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C7967-0A5F-468F-A3AC-061F67C7FED2}" type="datetimeFigureOut">
              <a:rPr lang="en-US" smtClean="0"/>
              <a:t>8/14/2013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CB33E1-1819-43C1-BD47-BB088A03A0B5}" type="slidenum">
              <a:rPr lang="en-US" smtClean="0"/>
              <a:t>‹#›</a:t>
            </a:fld>
            <a:endParaRPr lang="en-US"/>
          </a:p>
        </p:txBody>
      </p:sp>
    </p:spTree>
    <p:extLst>
      <p:ext uri="{BB962C8B-B14F-4D97-AF65-F5344CB8AC3E}">
        <p14:creationId xmlns:p14="http://schemas.microsoft.com/office/powerpoint/2010/main" val="4286117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988FB6E-D7B5-4BC6-BCAC-FDB3B063B4BB}"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811272F5-32B2-4D14-B917-28C6B65A8C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8FB6E-D7B5-4BC6-BCAC-FDB3B063B4BB}"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272F5-32B2-4D14-B917-28C6B65A8C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8FB6E-D7B5-4BC6-BCAC-FDB3B063B4BB}"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272F5-32B2-4D14-B917-28C6B65A8C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988FB6E-D7B5-4BC6-BCAC-FDB3B063B4BB}"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272F5-32B2-4D14-B917-28C6B65A8C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988FB6E-D7B5-4BC6-BCAC-FDB3B063B4BB}"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272F5-32B2-4D14-B917-28C6B65A8C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988FB6E-D7B5-4BC6-BCAC-FDB3B063B4BB}" type="datetimeFigureOut">
              <a:rPr lang="en-US" smtClean="0"/>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272F5-32B2-4D14-B917-28C6B65A8CD6}"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0988FB6E-D7B5-4BC6-BCAC-FDB3B063B4BB}" type="datetimeFigureOut">
              <a:rPr lang="en-US" smtClean="0"/>
              <a:t>8/14/2013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272F5-32B2-4D14-B917-28C6B65A8CD6}"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0988FB6E-D7B5-4BC6-BCAC-FDB3B063B4BB}" type="datetimeFigureOut">
              <a:rPr lang="en-US" smtClean="0"/>
              <a:t>8/14/2013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272F5-32B2-4D14-B917-28C6B65A8CD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988FB6E-D7B5-4BC6-BCAC-FDB3B063B4BB}" type="datetimeFigureOut">
              <a:rPr lang="en-US" smtClean="0"/>
              <a:t>8/14/2013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272F5-32B2-4D14-B917-28C6B65A8C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988FB6E-D7B5-4BC6-BCAC-FDB3B063B4BB}" type="datetimeFigureOut">
              <a:rPr lang="en-US" smtClean="0"/>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272F5-32B2-4D14-B917-28C6B65A8CD6}"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988FB6E-D7B5-4BC6-BCAC-FDB3B063B4BB}" type="datetimeFigureOut">
              <a:rPr lang="en-US" smtClean="0"/>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272F5-32B2-4D14-B917-28C6B65A8CD6}"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screen">
              <a:alphaModFix amt="15000"/>
              <a:extLst>
                <a:ext uri="{28A0092B-C50C-407E-A947-70E740481C1C}">
                  <a14:useLocalDpi xmlns:a14="http://schemas.microsoft.com/office/drawing/2010/main"/>
                </a:ext>
              </a:extLst>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0988FB6E-D7B5-4BC6-BCAC-FDB3B063B4BB}" type="datetimeFigureOut">
              <a:rPr lang="en-US" smtClean="0"/>
              <a:t>8/14/2013</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811272F5-32B2-4D14-B917-28C6B65A8CD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wmf"/></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63.jpeg"/><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71.jpeg"/><Relationship Id="rId3" Type="http://schemas.microsoft.com/office/2007/relationships/hdphoto" Target="../media/hdphoto6.wdp"/><Relationship Id="rId7" Type="http://schemas.openxmlformats.org/officeDocument/2006/relationships/image" Target="../media/image70.jpeg"/><Relationship Id="rId2" Type="http://schemas.openxmlformats.org/officeDocument/2006/relationships/image" Target="../media/image66.jpeg"/><Relationship Id="rId1" Type="http://schemas.openxmlformats.org/officeDocument/2006/relationships/slideLayout" Target="../slideLayouts/slideLayout4.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6.xml"/><Relationship Id="rId4" Type="http://schemas.openxmlformats.org/officeDocument/2006/relationships/image" Target="../media/image74.jpeg"/></Relationships>
</file>

<file path=ppt/slides/_rels/slide2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4.xml"/><Relationship Id="rId4" Type="http://schemas.openxmlformats.org/officeDocument/2006/relationships/image" Target="../media/image77.jpeg"/></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81.jpeg"/><Relationship Id="rId2" Type="http://schemas.openxmlformats.org/officeDocument/2006/relationships/image" Target="../media/image78.jpeg"/><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80.jpeg"/><Relationship Id="rId4" Type="http://schemas.openxmlformats.org/officeDocument/2006/relationships/image" Target="../media/image7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5.xml"/><Relationship Id="rId4" Type="http://schemas.openxmlformats.org/officeDocument/2006/relationships/image" Target="../media/image8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1676400"/>
            <a:ext cx="4953000" cy="1524000"/>
          </a:xfrm>
        </p:spPr>
        <p:txBody>
          <a:bodyPr/>
          <a:lstStyle/>
          <a:p>
            <a:r>
              <a:rPr lang="en-US" dirty="0" smtClean="0"/>
              <a:t>Missions of healing</a:t>
            </a:r>
            <a:endParaRPr lang="en-US" dirty="0"/>
          </a:p>
        </p:txBody>
      </p:sp>
      <p:sp>
        <p:nvSpPr>
          <p:cNvPr id="3" name="Subtitle 2"/>
          <p:cNvSpPr>
            <a:spLocks noGrp="1"/>
          </p:cNvSpPr>
          <p:nvPr>
            <p:ph type="subTitle" idx="1"/>
          </p:nvPr>
        </p:nvSpPr>
        <p:spPr>
          <a:xfrm>
            <a:off x="4038600" y="3200400"/>
            <a:ext cx="4724400" cy="1825625"/>
          </a:xfrm>
        </p:spPr>
        <p:txBody>
          <a:bodyPr/>
          <a:lstStyle/>
          <a:p>
            <a:r>
              <a:rPr lang="en-US" dirty="0" smtClean="0">
                <a:solidFill>
                  <a:schemeClr val="tx1"/>
                </a:solidFill>
              </a:rPr>
              <a:t>February 2013</a:t>
            </a:r>
          </a:p>
          <a:p>
            <a:r>
              <a:rPr lang="en-US" dirty="0" smtClean="0">
                <a:solidFill>
                  <a:schemeClr val="tx1"/>
                </a:solidFill>
              </a:rPr>
              <a:t>Northern Micro-Region + Jan 30 – Feb 13</a:t>
            </a:r>
          </a:p>
          <a:p>
            <a:r>
              <a:rPr lang="en-US" dirty="0" smtClean="0">
                <a:solidFill>
                  <a:schemeClr val="tx1"/>
                </a:solidFill>
              </a:rPr>
              <a:t>Central South Micro-Region + Feb 16 - 23</a:t>
            </a:r>
            <a:endParaRPr lang="en-US" dirty="0">
              <a:solidFill>
                <a:schemeClr val="tx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0" y="1762125"/>
            <a:ext cx="3438525" cy="2578894"/>
          </a:xfrm>
          <a:prstGeom prst="rect">
            <a:avLst/>
          </a:prstGeom>
          <a:ln>
            <a:solidFill>
              <a:schemeClr val="tx1"/>
            </a:solidFill>
          </a:ln>
        </p:spPr>
      </p:pic>
    </p:spTree>
    <p:extLst>
      <p:ext uri="{BB962C8B-B14F-4D97-AF65-F5344CB8AC3E}">
        <p14:creationId xmlns:p14="http://schemas.microsoft.com/office/powerpoint/2010/main" val="3295505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MisiÓn</a:t>
            </a:r>
            <a:r>
              <a:rPr lang="en-US" dirty="0" smtClean="0"/>
              <a:t> de </a:t>
            </a:r>
            <a:r>
              <a:rPr lang="en-US" dirty="0" err="1" smtClean="0"/>
              <a:t>sanaciÓn</a:t>
            </a:r>
            <a:r>
              <a:rPr lang="en-US" dirty="0" smtClean="0"/>
              <a:t> integral </a:t>
            </a:r>
            <a:endParaRPr lang="en-US" dirty="0"/>
          </a:p>
        </p:txBody>
      </p:sp>
      <p:sp>
        <p:nvSpPr>
          <p:cNvPr id="3" name="Text Placeholder 2"/>
          <p:cNvSpPr>
            <a:spLocks noGrp="1"/>
          </p:cNvSpPr>
          <p:nvPr>
            <p:ph type="body" idx="1"/>
          </p:nvPr>
        </p:nvSpPr>
        <p:spPr/>
        <p:txBody>
          <a:bodyPr/>
          <a:lstStyle/>
          <a:p>
            <a:r>
              <a:rPr lang="en-US" dirty="0" smtClean="0"/>
              <a:t>Holistic Mission of Healing</a:t>
            </a:r>
            <a:endParaRPr lang="en-US" dirty="0"/>
          </a:p>
        </p:txBody>
      </p:sp>
      <p:sp>
        <p:nvSpPr>
          <p:cNvPr id="5" name="TextBox 4"/>
          <p:cNvSpPr txBox="1"/>
          <p:nvPr/>
        </p:nvSpPr>
        <p:spPr>
          <a:xfrm rot="605104">
            <a:off x="1371494" y="5818432"/>
            <a:ext cx="5943572" cy="523220"/>
          </a:xfrm>
          <a:prstGeom prst="rect">
            <a:avLst/>
          </a:prstGeom>
          <a:noFill/>
        </p:spPr>
        <p:txBody>
          <a:bodyPr wrap="square" rtlCol="0">
            <a:spAutoFit/>
          </a:bodyPr>
          <a:lstStyle/>
          <a:p>
            <a:r>
              <a:rPr lang="en-US" sz="2800" dirty="0" smtClean="0"/>
              <a:t>What does holistic healing mean?</a:t>
            </a:r>
            <a:endParaRPr lang="en-US" sz="28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9200" y="228600"/>
            <a:ext cx="2400300" cy="3200400"/>
          </a:xfrm>
          <a:prstGeom prst="rect">
            <a:avLst/>
          </a:prstGeom>
          <a:ln>
            <a:solidFill>
              <a:schemeClr val="tx1"/>
            </a:solidFill>
          </a:ln>
        </p:spPr>
      </p:pic>
    </p:spTree>
    <p:extLst>
      <p:ext uri="{BB962C8B-B14F-4D97-AF65-F5344CB8AC3E}">
        <p14:creationId xmlns:p14="http://schemas.microsoft.com/office/powerpoint/2010/main" val="1785693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685800"/>
            <a:ext cx="3810000" cy="1600200"/>
          </a:xfrm>
          <a:solidFill>
            <a:schemeClr val="accent1">
              <a:lumMod val="60000"/>
              <a:lumOff val="40000"/>
            </a:schemeClr>
          </a:solidFill>
        </p:spPr>
        <p:txBody>
          <a:bodyPr>
            <a:normAutofit/>
          </a:bodyPr>
          <a:lstStyle/>
          <a:p>
            <a:pPr algn="ctr"/>
            <a:r>
              <a:rPr lang="en-US" dirty="0" smtClean="0">
                <a:solidFill>
                  <a:schemeClr val="bg1"/>
                </a:solidFill>
              </a:rPr>
              <a:t>Spiritual</a:t>
            </a:r>
            <a:endParaRPr lang="en-US" dirty="0">
              <a:solidFill>
                <a:schemeClr val="bg1"/>
              </a:solidFill>
            </a:endParaRPr>
          </a:p>
        </p:txBody>
      </p:sp>
      <p:pic>
        <p:nvPicPr>
          <p:cNvPr id="8" name="Content Placeholder 7"/>
          <p:cNvPicPr>
            <a:picLocks noGrp="1" noChangeAspect="1"/>
          </p:cNvPicPr>
          <p:nvPr>
            <p:ph sz="quarter" idx="14"/>
          </p:nvPr>
        </p:nvPicPr>
        <p:blipFill>
          <a:blip r:embed="rId2" cstate="screen">
            <a:extLst>
              <a:ext uri="{28A0092B-C50C-407E-A947-70E740481C1C}">
                <a14:useLocalDpi xmlns:a14="http://schemas.microsoft.com/office/drawing/2010/main"/>
              </a:ext>
            </a:extLst>
          </a:blip>
          <a:stretch>
            <a:fillRect/>
          </a:stretch>
        </p:blipFill>
        <p:spPr>
          <a:xfrm>
            <a:off x="4191000" y="2667000"/>
            <a:ext cx="4745128" cy="3558846"/>
          </a:xfrm>
          <a:ln>
            <a:solidFill>
              <a:schemeClr val="tx1"/>
            </a:solidFill>
          </a:ln>
        </p:spPr>
      </p:pic>
      <p:sp>
        <p:nvSpPr>
          <p:cNvPr id="13" name="TextBox 12"/>
          <p:cNvSpPr txBox="1"/>
          <p:nvPr/>
        </p:nvSpPr>
        <p:spPr>
          <a:xfrm>
            <a:off x="7010400" y="5715000"/>
            <a:ext cx="1905000" cy="369332"/>
          </a:xfrm>
          <a:prstGeom prst="rect">
            <a:avLst/>
          </a:prstGeom>
          <a:noFill/>
        </p:spPr>
        <p:txBody>
          <a:bodyPr wrap="square" rtlCol="0">
            <a:spAutoFit/>
          </a:bodyPr>
          <a:lstStyle/>
          <a:p>
            <a:r>
              <a:rPr lang="en-US" dirty="0" err="1" smtClean="0"/>
              <a:t>Clínica</a:t>
            </a:r>
            <a:r>
              <a:rPr lang="en-US" dirty="0" smtClean="0"/>
              <a:t> Luterana</a:t>
            </a:r>
            <a:endParaRPr lang="en-US" dirty="0"/>
          </a:p>
        </p:txBody>
      </p:sp>
      <p:pic>
        <p:nvPicPr>
          <p:cNvPr id="7" name="Content Placeholder 6"/>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152400" y="228600"/>
            <a:ext cx="4775200" cy="3581400"/>
          </a:xfrm>
          <a:ln>
            <a:solidFill>
              <a:schemeClr val="tx1"/>
            </a:solidFill>
          </a:ln>
        </p:spPr>
      </p:pic>
      <p:sp>
        <p:nvSpPr>
          <p:cNvPr id="14" name="TextBox 13"/>
          <p:cNvSpPr txBox="1"/>
          <p:nvPr/>
        </p:nvSpPr>
        <p:spPr>
          <a:xfrm>
            <a:off x="457200" y="3412590"/>
            <a:ext cx="2362200" cy="369332"/>
          </a:xfrm>
          <a:prstGeom prst="rect">
            <a:avLst/>
          </a:prstGeom>
          <a:noFill/>
        </p:spPr>
        <p:txBody>
          <a:bodyPr wrap="square" rtlCol="0">
            <a:spAutoFit/>
          </a:bodyPr>
          <a:lstStyle/>
          <a:p>
            <a:r>
              <a:rPr lang="en-US" dirty="0" smtClean="0">
                <a:solidFill>
                  <a:schemeClr val="bg1"/>
                </a:solidFill>
              </a:rPr>
              <a:t>Fe y Esperanza</a:t>
            </a:r>
            <a:endParaRPr lang="en-US" dirty="0">
              <a:solidFill>
                <a:schemeClr val="bg1"/>
              </a:solidFill>
            </a:endParaRPr>
          </a:p>
        </p:txBody>
      </p:sp>
      <p:pic>
        <p:nvPicPr>
          <p:cNvPr id="12" name="Content Placeholder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 y="4004148"/>
            <a:ext cx="2971800" cy="2736088"/>
          </a:xfrm>
          <a:prstGeom prst="rect">
            <a:avLst/>
          </a:prstGeom>
          <a:ln>
            <a:solidFill>
              <a:schemeClr val="tx1"/>
            </a:solidFill>
          </a:ln>
        </p:spPr>
      </p:pic>
    </p:spTree>
    <p:extLst>
      <p:ext uri="{BB962C8B-B14F-4D97-AF65-F5344CB8AC3E}">
        <p14:creationId xmlns:p14="http://schemas.microsoft.com/office/powerpoint/2010/main" val="3524194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52400"/>
            <a:ext cx="4724400" cy="1600200"/>
          </a:xfrm>
          <a:solidFill>
            <a:schemeClr val="accent1">
              <a:lumMod val="60000"/>
              <a:lumOff val="40000"/>
            </a:schemeClr>
          </a:solidFill>
        </p:spPr>
        <p:txBody>
          <a:bodyPr>
            <a:normAutofit/>
          </a:bodyPr>
          <a:lstStyle/>
          <a:p>
            <a:pPr algn="ctr"/>
            <a:r>
              <a:rPr lang="en-US" dirty="0" smtClean="0">
                <a:solidFill>
                  <a:schemeClr val="bg1"/>
                </a:solidFill>
              </a:rPr>
              <a:t>Oral Hygiene &amp; dental exams</a:t>
            </a:r>
            <a:endParaRPr lang="en-US" dirty="0">
              <a:solidFill>
                <a:schemeClr val="bg1"/>
              </a:solidFill>
            </a:endParaRPr>
          </a:p>
        </p:txBody>
      </p:sp>
      <p:pic>
        <p:nvPicPr>
          <p:cNvPr id="8" name="Content Placeholder 7"/>
          <p:cNvPicPr>
            <a:picLocks noGrp="1" noChangeAspect="1"/>
          </p:cNvPicPr>
          <p:nvPr>
            <p:ph sz="quarter" idx="14"/>
          </p:nvPr>
        </p:nvPicPr>
        <p:blipFill rotWithShape="1">
          <a:blip r:embed="rId2" cstate="screen">
            <a:extLst>
              <a:ext uri="{28A0092B-C50C-407E-A947-70E740481C1C}">
                <a14:useLocalDpi xmlns:a14="http://schemas.microsoft.com/office/drawing/2010/main"/>
              </a:ext>
            </a:extLst>
          </a:blip>
          <a:srcRect/>
          <a:stretch/>
        </p:blipFill>
        <p:spPr>
          <a:xfrm rot="21043958">
            <a:off x="162970" y="3481805"/>
            <a:ext cx="2499260" cy="2577220"/>
          </a:xfrm>
          <a:ln>
            <a:solidFill>
              <a:schemeClr val="tx1"/>
            </a:solidFill>
          </a:ln>
        </p:spPr>
      </p:pic>
      <p:pic>
        <p:nvPicPr>
          <p:cNvPr id="7" name="Content Placeholder 6"/>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0" y="0"/>
            <a:ext cx="4114800" cy="3086100"/>
          </a:xfrm>
          <a:ln>
            <a:solidFill>
              <a:schemeClr val="tx1"/>
            </a:solidFill>
          </a:ln>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8400" y="2438399"/>
            <a:ext cx="6553200" cy="4308765"/>
          </a:xfrm>
          <a:prstGeom prst="rect">
            <a:avLst/>
          </a:prstGeom>
          <a:ln>
            <a:solidFill>
              <a:schemeClr val="tx1"/>
            </a:solidFill>
          </a:ln>
        </p:spPr>
      </p:pic>
      <p:sp>
        <p:nvSpPr>
          <p:cNvPr id="11" name="TextBox 10"/>
          <p:cNvSpPr txBox="1"/>
          <p:nvPr/>
        </p:nvSpPr>
        <p:spPr>
          <a:xfrm>
            <a:off x="2590800" y="2438399"/>
            <a:ext cx="2209800" cy="369332"/>
          </a:xfrm>
          <a:prstGeom prst="rect">
            <a:avLst/>
          </a:prstGeom>
          <a:noFill/>
        </p:spPr>
        <p:txBody>
          <a:bodyPr wrap="square" rtlCol="0">
            <a:spAutoFit/>
          </a:bodyPr>
          <a:lstStyle/>
          <a:p>
            <a:r>
              <a:rPr lang="en-US" dirty="0" smtClean="0"/>
              <a:t>Fe y Esperanza</a:t>
            </a:r>
            <a:endParaRPr lang="en-US" dirty="0"/>
          </a:p>
        </p:txBody>
      </p:sp>
      <p:sp>
        <p:nvSpPr>
          <p:cNvPr id="12" name="TextBox 11"/>
          <p:cNvSpPr txBox="1"/>
          <p:nvPr/>
        </p:nvSpPr>
        <p:spPr>
          <a:xfrm>
            <a:off x="2438400" y="0"/>
            <a:ext cx="2209800" cy="369332"/>
          </a:xfrm>
          <a:prstGeom prst="rect">
            <a:avLst/>
          </a:prstGeom>
          <a:noFill/>
        </p:spPr>
        <p:txBody>
          <a:bodyPr wrap="square" rtlCol="0">
            <a:spAutoFit/>
          </a:bodyPr>
          <a:lstStyle/>
          <a:p>
            <a:r>
              <a:rPr lang="en-US" dirty="0" smtClean="0"/>
              <a:t>Fe y Esperanza</a:t>
            </a:r>
            <a:endParaRPr lang="en-US" dirty="0"/>
          </a:p>
        </p:txBody>
      </p:sp>
      <p:sp>
        <p:nvSpPr>
          <p:cNvPr id="13" name="TextBox 12"/>
          <p:cNvSpPr txBox="1"/>
          <p:nvPr/>
        </p:nvSpPr>
        <p:spPr>
          <a:xfrm rot="21017615">
            <a:off x="15317" y="3460242"/>
            <a:ext cx="2209800" cy="369332"/>
          </a:xfrm>
          <a:prstGeom prst="rect">
            <a:avLst/>
          </a:prstGeom>
          <a:noFill/>
        </p:spPr>
        <p:txBody>
          <a:bodyPr wrap="square" rtlCol="0">
            <a:spAutoFit/>
          </a:bodyPr>
          <a:lstStyle/>
          <a:p>
            <a:r>
              <a:rPr lang="en-US" dirty="0" err="1" smtClean="0">
                <a:solidFill>
                  <a:schemeClr val="bg1"/>
                </a:solidFill>
              </a:rPr>
              <a:t>Clínica</a:t>
            </a:r>
            <a:r>
              <a:rPr lang="en-US" dirty="0" smtClean="0">
                <a:solidFill>
                  <a:schemeClr val="bg1"/>
                </a:solidFill>
              </a:rPr>
              <a:t> Luterana</a:t>
            </a:r>
            <a:endParaRPr lang="en-US" dirty="0">
              <a:solidFill>
                <a:schemeClr val="bg1"/>
              </a:solidFill>
            </a:endParaRPr>
          </a:p>
        </p:txBody>
      </p:sp>
    </p:spTree>
    <p:extLst>
      <p:ext uri="{BB962C8B-B14F-4D97-AF65-F5344CB8AC3E}">
        <p14:creationId xmlns:p14="http://schemas.microsoft.com/office/powerpoint/2010/main" val="2017651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3733800" y="152401"/>
            <a:ext cx="5198918" cy="3798564"/>
          </a:xfrm>
          <a:prstGeom prst="rect">
            <a:avLst/>
          </a:prstGeom>
          <a:ln>
            <a:solidFill>
              <a:schemeClr val="tx1"/>
            </a:solidFill>
          </a:ln>
        </p:spPr>
      </p:pic>
      <p:pic>
        <p:nvPicPr>
          <p:cNvPr id="10" name="Content Placeholder 9"/>
          <p:cNvPicPr>
            <a:picLocks noGrp="1" noChangeAspect="1"/>
          </p:cNvPicPr>
          <p:nvPr>
            <p:ph sz="quarter" idx="13"/>
          </p:nvPr>
        </p:nvPicPr>
        <p:blipFill>
          <a:blip r:embed="rId4" cstate="screen">
            <a:extLst>
              <a:ext uri="{28A0092B-C50C-407E-A947-70E740481C1C}">
                <a14:useLocalDpi xmlns:a14="http://schemas.microsoft.com/office/drawing/2010/main"/>
              </a:ext>
            </a:extLst>
          </a:blip>
          <a:stretch>
            <a:fillRect/>
          </a:stretch>
        </p:blipFill>
        <p:spPr>
          <a:xfrm>
            <a:off x="152400" y="3297980"/>
            <a:ext cx="4419600" cy="3313391"/>
          </a:xfrm>
        </p:spPr>
      </p:pic>
      <p:sp>
        <p:nvSpPr>
          <p:cNvPr id="2" name="Title 1"/>
          <p:cNvSpPr>
            <a:spLocks noGrp="1"/>
          </p:cNvSpPr>
          <p:nvPr>
            <p:ph type="title"/>
          </p:nvPr>
        </p:nvSpPr>
        <p:spPr>
          <a:xfrm>
            <a:off x="152400" y="152401"/>
            <a:ext cx="3429000" cy="1600200"/>
          </a:xfrm>
          <a:solidFill>
            <a:schemeClr val="accent1">
              <a:lumMod val="60000"/>
              <a:lumOff val="40000"/>
            </a:schemeClr>
          </a:solidFill>
        </p:spPr>
        <p:txBody>
          <a:bodyPr>
            <a:normAutofit/>
          </a:bodyPr>
          <a:lstStyle/>
          <a:p>
            <a:pPr algn="ctr"/>
            <a:r>
              <a:rPr lang="en-US" dirty="0" smtClean="0">
                <a:solidFill>
                  <a:schemeClr val="bg1"/>
                </a:solidFill>
              </a:rPr>
              <a:t>Reflexology</a:t>
            </a:r>
            <a:endParaRPr lang="en-US" dirty="0">
              <a:solidFill>
                <a:schemeClr val="bg1"/>
              </a:solidFill>
            </a:endParaRPr>
          </a:p>
        </p:txBody>
      </p:sp>
      <p:sp>
        <p:nvSpPr>
          <p:cNvPr id="14" name="TextBox 13"/>
          <p:cNvSpPr txBox="1"/>
          <p:nvPr/>
        </p:nvSpPr>
        <p:spPr>
          <a:xfrm>
            <a:off x="152400" y="3297980"/>
            <a:ext cx="2362200" cy="369332"/>
          </a:xfrm>
          <a:prstGeom prst="rect">
            <a:avLst/>
          </a:prstGeom>
          <a:noFill/>
        </p:spPr>
        <p:txBody>
          <a:bodyPr wrap="square" rtlCol="0">
            <a:spAutoFit/>
          </a:bodyPr>
          <a:lstStyle/>
          <a:p>
            <a:r>
              <a:rPr lang="en-US" dirty="0" smtClean="0">
                <a:solidFill>
                  <a:schemeClr val="bg1"/>
                </a:solidFill>
              </a:rPr>
              <a:t>Fe y Esperanza</a:t>
            </a:r>
            <a:endParaRPr lang="en-US" dirty="0">
              <a:solidFill>
                <a:schemeClr val="bg1"/>
              </a:solidFill>
            </a:endParaRPr>
          </a:p>
        </p:txBody>
      </p:sp>
      <p:pic>
        <p:nvPicPr>
          <p:cNvPr id="8" name="Content Placeholder 7"/>
          <p:cNvPicPr>
            <a:picLocks noGrp="1" noChangeAspect="1"/>
          </p:cNvPicPr>
          <p:nvPr>
            <p:ph sz="quarter" idx="14"/>
          </p:nvPr>
        </p:nvPicPr>
        <p:blipFill>
          <a:blip r:embed="rId5" cstate="screen">
            <a:extLst>
              <a:ext uri="{28A0092B-C50C-407E-A947-70E740481C1C}">
                <a14:useLocalDpi xmlns:a14="http://schemas.microsoft.com/office/drawing/2010/main"/>
              </a:ext>
            </a:extLst>
          </a:blip>
          <a:stretch>
            <a:fillRect/>
          </a:stretch>
        </p:blipFill>
        <p:spPr>
          <a:xfrm>
            <a:off x="5275118" y="3976365"/>
            <a:ext cx="3657600" cy="2743200"/>
          </a:xfrm>
          <a:ln>
            <a:solidFill>
              <a:schemeClr val="tx1"/>
            </a:solidFill>
          </a:ln>
        </p:spPr>
      </p:pic>
      <p:sp>
        <p:nvSpPr>
          <p:cNvPr id="13" name="TextBox 12"/>
          <p:cNvSpPr txBox="1"/>
          <p:nvPr/>
        </p:nvSpPr>
        <p:spPr>
          <a:xfrm>
            <a:off x="4648200" y="3482646"/>
            <a:ext cx="1905000" cy="369332"/>
          </a:xfrm>
          <a:prstGeom prst="rect">
            <a:avLst/>
          </a:prstGeom>
          <a:noFill/>
        </p:spPr>
        <p:txBody>
          <a:bodyPr wrap="square" rtlCol="0">
            <a:spAutoFit/>
          </a:bodyPr>
          <a:lstStyle/>
          <a:p>
            <a:r>
              <a:rPr lang="en-US" dirty="0" err="1" smtClean="0"/>
              <a:t>Clínica</a:t>
            </a:r>
            <a:r>
              <a:rPr lang="en-US" dirty="0" smtClean="0"/>
              <a:t> Luterana</a:t>
            </a:r>
            <a:endParaRPr lang="en-US" dirty="0"/>
          </a:p>
        </p:txBody>
      </p:sp>
    </p:spTree>
    <p:extLst>
      <p:ext uri="{BB962C8B-B14F-4D97-AF65-F5344CB8AC3E}">
        <p14:creationId xmlns:p14="http://schemas.microsoft.com/office/powerpoint/2010/main" val="2046394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838200"/>
            <a:ext cx="4724400" cy="1600200"/>
          </a:xfrm>
          <a:solidFill>
            <a:schemeClr val="accent1">
              <a:lumMod val="60000"/>
              <a:lumOff val="40000"/>
            </a:schemeClr>
          </a:solidFill>
        </p:spPr>
        <p:txBody>
          <a:bodyPr>
            <a:normAutofit/>
          </a:bodyPr>
          <a:lstStyle/>
          <a:p>
            <a:pPr algn="ctr"/>
            <a:r>
              <a:rPr lang="en-US" dirty="0" smtClean="0">
                <a:solidFill>
                  <a:schemeClr val="bg1"/>
                </a:solidFill>
              </a:rPr>
              <a:t>Natural medicines</a:t>
            </a:r>
            <a:endParaRPr lang="en-US" dirty="0">
              <a:solidFill>
                <a:schemeClr val="bg1"/>
              </a:solidFill>
            </a:endParaRPr>
          </a:p>
        </p:txBody>
      </p:sp>
      <p:pic>
        <p:nvPicPr>
          <p:cNvPr id="5" name="Content Placeholder 4"/>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4246418" y="2895600"/>
            <a:ext cx="4876800" cy="3657600"/>
          </a:xfrm>
          <a:ln>
            <a:solidFill>
              <a:schemeClr val="tx1"/>
            </a:solidFill>
          </a:ln>
        </p:spPr>
      </p:pic>
      <p:pic>
        <p:nvPicPr>
          <p:cNvPr id="6" name="Content Placeholder 5"/>
          <p:cNvPicPr>
            <a:picLocks noGrp="1" noChangeAspect="1"/>
          </p:cNvPicPr>
          <p:nvPr>
            <p:ph sz="quarter" idx="14"/>
          </p:nvPr>
        </p:nvPicPr>
        <p:blipFill>
          <a:blip r:embed="rId3" cstate="screen">
            <a:extLst>
              <a:ext uri="{28A0092B-C50C-407E-A947-70E740481C1C}">
                <a14:useLocalDpi xmlns:a14="http://schemas.microsoft.com/office/drawing/2010/main"/>
              </a:ext>
            </a:extLst>
          </a:blip>
          <a:stretch>
            <a:fillRect/>
          </a:stretch>
        </p:blipFill>
        <p:spPr>
          <a:xfrm>
            <a:off x="228600" y="914400"/>
            <a:ext cx="3927454" cy="5236606"/>
          </a:xfrm>
          <a:ln>
            <a:solidFill>
              <a:schemeClr val="tx1"/>
            </a:solidFill>
          </a:ln>
        </p:spPr>
      </p:pic>
      <p:sp>
        <p:nvSpPr>
          <p:cNvPr id="12" name="TextBox 11"/>
          <p:cNvSpPr txBox="1"/>
          <p:nvPr/>
        </p:nvSpPr>
        <p:spPr>
          <a:xfrm>
            <a:off x="304800" y="5715000"/>
            <a:ext cx="2209800" cy="369332"/>
          </a:xfrm>
          <a:prstGeom prst="rect">
            <a:avLst/>
          </a:prstGeom>
          <a:noFill/>
        </p:spPr>
        <p:txBody>
          <a:bodyPr wrap="square" rtlCol="0">
            <a:spAutoFit/>
          </a:bodyPr>
          <a:lstStyle/>
          <a:p>
            <a:r>
              <a:rPr lang="en-US" dirty="0" smtClean="0"/>
              <a:t>Fe y Esperanza</a:t>
            </a:r>
            <a:endParaRPr lang="en-US" dirty="0"/>
          </a:p>
        </p:txBody>
      </p:sp>
    </p:spTree>
    <p:extLst>
      <p:ext uri="{BB962C8B-B14F-4D97-AF65-F5344CB8AC3E}">
        <p14:creationId xmlns:p14="http://schemas.microsoft.com/office/powerpoint/2010/main" val="2928316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391" y="106370"/>
            <a:ext cx="4724400" cy="1329762"/>
          </a:xfrm>
          <a:solidFill>
            <a:schemeClr val="accent1">
              <a:lumMod val="60000"/>
              <a:lumOff val="40000"/>
            </a:schemeClr>
          </a:solidFill>
        </p:spPr>
        <p:txBody>
          <a:bodyPr>
            <a:normAutofit/>
          </a:bodyPr>
          <a:lstStyle/>
          <a:p>
            <a:pPr algn="ctr"/>
            <a:r>
              <a:rPr lang="en-US" dirty="0" smtClean="0">
                <a:solidFill>
                  <a:schemeClr val="bg1"/>
                </a:solidFill>
              </a:rPr>
              <a:t>Children’s zone</a:t>
            </a:r>
            <a:endParaRPr lang="en-US" dirty="0">
              <a:solidFill>
                <a:schemeClr val="bg1"/>
              </a:solidFill>
            </a:endParaRPr>
          </a:p>
        </p:txBody>
      </p:sp>
      <p:pic>
        <p:nvPicPr>
          <p:cNvPr id="5" name="Content Placeholder 4"/>
          <p:cNvPicPr>
            <a:picLocks noGrp="1" noChangeAspect="1"/>
          </p:cNvPicPr>
          <p:nvPr>
            <p:ph sz="quarter" idx="13"/>
          </p:nvPr>
        </p:nvPicPr>
        <p:blipFill rotWithShape="1">
          <a:blip r:embed="rId2" cstate="screen">
            <a:extLst>
              <a:ext uri="{28A0092B-C50C-407E-A947-70E740481C1C}">
                <a14:useLocalDpi xmlns:a14="http://schemas.microsoft.com/office/drawing/2010/main"/>
              </a:ext>
            </a:extLst>
          </a:blip>
          <a:srcRect/>
          <a:stretch/>
        </p:blipFill>
        <p:spPr>
          <a:xfrm>
            <a:off x="4648200" y="2654679"/>
            <a:ext cx="4186209" cy="4041858"/>
          </a:xfrm>
          <a:ln>
            <a:solidFill>
              <a:schemeClr val="tx1"/>
            </a:solidFill>
          </a:ln>
        </p:spPr>
      </p:pic>
      <p:pic>
        <p:nvPicPr>
          <p:cNvPr id="15" name="Content Placeholder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185184"/>
            <a:ext cx="1905000" cy="2540000"/>
          </a:xfrm>
          <a:prstGeom prst="rect">
            <a:avLst/>
          </a:prstGeom>
          <a:ln>
            <a:solidFill>
              <a:schemeClr val="tx1"/>
            </a:solidFill>
          </a:ln>
        </p:spPr>
      </p:pic>
      <p:pic>
        <p:nvPicPr>
          <p:cNvPr id="16" name="Content Placeholder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354096" y="2761021"/>
            <a:ext cx="3755570" cy="3999305"/>
          </a:xfrm>
          <a:prstGeom prst="rect">
            <a:avLst/>
          </a:prstGeom>
          <a:ln>
            <a:solidFill>
              <a:schemeClr val="tx1"/>
            </a:solidFill>
          </a:ln>
        </p:spPr>
      </p:pic>
      <p:sp>
        <p:nvSpPr>
          <p:cNvPr id="12" name="TextBox 11"/>
          <p:cNvSpPr txBox="1"/>
          <p:nvPr/>
        </p:nvSpPr>
        <p:spPr>
          <a:xfrm>
            <a:off x="6553200" y="6247356"/>
            <a:ext cx="2209800" cy="369332"/>
          </a:xfrm>
          <a:prstGeom prst="rect">
            <a:avLst/>
          </a:prstGeom>
          <a:noFill/>
        </p:spPr>
        <p:txBody>
          <a:bodyPr wrap="square" rtlCol="0">
            <a:spAutoFit/>
          </a:bodyPr>
          <a:lstStyle/>
          <a:p>
            <a:r>
              <a:rPr lang="en-US" dirty="0" smtClean="0"/>
              <a:t>Fe y Esperanza</a:t>
            </a:r>
            <a:endParaRPr lang="en-US" dirty="0"/>
          </a:p>
        </p:txBody>
      </p:sp>
      <p:sp>
        <p:nvSpPr>
          <p:cNvPr id="13" name="TextBox 12"/>
          <p:cNvSpPr txBox="1"/>
          <p:nvPr/>
        </p:nvSpPr>
        <p:spPr>
          <a:xfrm>
            <a:off x="2018105" y="2951201"/>
            <a:ext cx="2209800" cy="369332"/>
          </a:xfrm>
          <a:prstGeom prst="rect">
            <a:avLst/>
          </a:prstGeom>
          <a:noFill/>
        </p:spPr>
        <p:txBody>
          <a:bodyPr wrap="square" rtlCol="0">
            <a:spAutoFit/>
          </a:bodyPr>
          <a:lstStyle/>
          <a:p>
            <a:r>
              <a:rPr lang="en-US" dirty="0" err="1" smtClean="0">
                <a:solidFill>
                  <a:schemeClr val="bg1"/>
                </a:solidFill>
              </a:rPr>
              <a:t>Clínica</a:t>
            </a:r>
            <a:r>
              <a:rPr lang="en-US" dirty="0" smtClean="0">
                <a:solidFill>
                  <a:schemeClr val="bg1"/>
                </a:solidFill>
              </a:rPr>
              <a:t> Luterana</a:t>
            </a:r>
            <a:endParaRPr lang="en-US" dirty="0">
              <a:solidFill>
                <a:schemeClr val="bg1"/>
              </a:solidFill>
            </a:endParaRPr>
          </a:p>
        </p:txBody>
      </p:sp>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90800" y="185184"/>
            <a:ext cx="1952482" cy="2766017"/>
          </a:xfrm>
          <a:prstGeom prst="rect">
            <a:avLst/>
          </a:prstGeom>
          <a:ln>
            <a:solidFill>
              <a:schemeClr val="tx1"/>
            </a:solidFill>
          </a:ln>
        </p:spPr>
      </p:pic>
    </p:spTree>
    <p:extLst>
      <p:ext uri="{BB962C8B-B14F-4D97-AF65-F5344CB8AC3E}">
        <p14:creationId xmlns:p14="http://schemas.microsoft.com/office/powerpoint/2010/main" val="28263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5070764" y="187036"/>
            <a:ext cx="3886200" cy="2914650"/>
          </a:xfrm>
          <a:ln>
            <a:solidFill>
              <a:schemeClr val="tx1"/>
            </a:solidFill>
          </a:ln>
        </p:spPr>
      </p:pic>
      <p:sp>
        <p:nvSpPr>
          <p:cNvPr id="6" name="Title 1"/>
          <p:cNvSpPr txBox="1">
            <a:spLocks/>
          </p:cNvSpPr>
          <p:nvPr/>
        </p:nvSpPr>
        <p:spPr>
          <a:xfrm>
            <a:off x="381000" y="152400"/>
            <a:ext cx="4419600" cy="1371600"/>
          </a:xfrm>
          <a:prstGeom prst="rect">
            <a:avLst/>
          </a:prstGeom>
          <a:solidFill>
            <a:schemeClr val="accent1">
              <a:lumMod val="60000"/>
              <a:lumOff val="40000"/>
            </a:schemeClr>
          </a:solidFill>
        </p:spPr>
        <p:txBody>
          <a:bodyPr vert="horz" lIns="0" tIns="45720" rIns="0" bIns="45720" rtlCol="0" anchor="ctr">
            <a:normAutofit/>
          </a:bodyPr>
          <a:lstStyle>
            <a:lvl1pPr algn="l" defTabSz="914400" rtl="0" eaLnBrk="1" latinLnBrk="0" hangingPunct="1">
              <a:spcBef>
                <a:spcPct val="0"/>
              </a:spcBef>
              <a:buNone/>
              <a:defRPr sz="2200" b="0" i="0" kern="1200" cap="none"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solidFill>
                  <a:schemeClr val="bg1"/>
                </a:solidFill>
              </a:rPr>
              <a:t>READING GLASSES</a:t>
            </a:r>
            <a:endParaRPr lang="en-US" sz="3600" dirty="0">
              <a:solidFill>
                <a:schemeClr val="bg1"/>
              </a:solidFill>
            </a:endParaRPr>
          </a:p>
        </p:txBody>
      </p:sp>
      <p:pic>
        <p:nvPicPr>
          <p:cNvPr id="7" name="Content Placeholder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600" y="1752600"/>
            <a:ext cx="3013364" cy="3429000"/>
          </a:xfrm>
          <a:prstGeom prst="rect">
            <a:avLst/>
          </a:prstGeom>
          <a:ln>
            <a:solidFill>
              <a:schemeClr val="tx1"/>
            </a:solidFill>
          </a:ln>
        </p:spPr>
      </p:pic>
      <p:pic>
        <p:nvPicPr>
          <p:cNvPr id="9" name="Content Placeholder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2800" y="3257550"/>
            <a:ext cx="4800600" cy="3600450"/>
          </a:xfrm>
          <a:prstGeom prst="rect">
            <a:avLst/>
          </a:prstGeom>
          <a:ln>
            <a:solidFill>
              <a:schemeClr val="tx1"/>
            </a:solidFill>
          </a:ln>
        </p:spPr>
      </p:pic>
      <p:sp>
        <p:nvSpPr>
          <p:cNvPr id="11" name="TextBox 10"/>
          <p:cNvSpPr txBox="1"/>
          <p:nvPr/>
        </p:nvSpPr>
        <p:spPr>
          <a:xfrm>
            <a:off x="3366655" y="6474813"/>
            <a:ext cx="2209800" cy="369332"/>
          </a:xfrm>
          <a:prstGeom prst="rect">
            <a:avLst/>
          </a:prstGeom>
          <a:noFill/>
        </p:spPr>
        <p:txBody>
          <a:bodyPr wrap="square" rtlCol="0">
            <a:spAutoFit/>
          </a:bodyPr>
          <a:lstStyle/>
          <a:p>
            <a:r>
              <a:rPr lang="en-US" dirty="0" err="1" smtClean="0"/>
              <a:t>Clínica</a:t>
            </a:r>
            <a:r>
              <a:rPr lang="en-US" dirty="0" smtClean="0"/>
              <a:t> Luterana</a:t>
            </a:r>
            <a:endParaRPr lang="en-US" dirty="0"/>
          </a:p>
        </p:txBody>
      </p:sp>
      <p:sp>
        <p:nvSpPr>
          <p:cNvPr id="14" name="TextBox 13"/>
          <p:cNvSpPr txBox="1"/>
          <p:nvPr/>
        </p:nvSpPr>
        <p:spPr>
          <a:xfrm>
            <a:off x="1143000" y="4800600"/>
            <a:ext cx="1981200" cy="369332"/>
          </a:xfrm>
          <a:prstGeom prst="rect">
            <a:avLst/>
          </a:prstGeom>
          <a:noFill/>
        </p:spPr>
        <p:txBody>
          <a:bodyPr wrap="square" rtlCol="0">
            <a:spAutoFit/>
          </a:bodyPr>
          <a:lstStyle/>
          <a:p>
            <a:r>
              <a:rPr lang="en-US" dirty="0" smtClean="0"/>
              <a:t>Fe y Esperanza</a:t>
            </a:r>
            <a:endParaRPr lang="en-US" dirty="0"/>
          </a:p>
        </p:txBody>
      </p:sp>
      <p:sp>
        <p:nvSpPr>
          <p:cNvPr id="15" name="TextBox 14"/>
          <p:cNvSpPr txBox="1"/>
          <p:nvPr/>
        </p:nvSpPr>
        <p:spPr>
          <a:xfrm>
            <a:off x="7353300" y="2667000"/>
            <a:ext cx="1600200" cy="369332"/>
          </a:xfrm>
          <a:prstGeom prst="rect">
            <a:avLst/>
          </a:prstGeom>
          <a:noFill/>
        </p:spPr>
        <p:txBody>
          <a:bodyPr wrap="square" rtlCol="0">
            <a:spAutoFit/>
          </a:bodyPr>
          <a:lstStyle/>
          <a:p>
            <a:r>
              <a:rPr lang="en-US" dirty="0" smtClean="0"/>
              <a:t>Fe y Esperanza</a:t>
            </a:r>
            <a:endParaRPr lang="en-US" dirty="0"/>
          </a:p>
        </p:txBody>
      </p:sp>
    </p:spTree>
    <p:extLst>
      <p:ext uri="{BB962C8B-B14F-4D97-AF65-F5344CB8AC3E}">
        <p14:creationId xmlns:p14="http://schemas.microsoft.com/office/powerpoint/2010/main" val="3687953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52400"/>
            <a:ext cx="3886200" cy="1600200"/>
          </a:xfrm>
          <a:solidFill>
            <a:schemeClr val="accent1">
              <a:lumMod val="60000"/>
              <a:lumOff val="40000"/>
            </a:schemeClr>
          </a:solidFill>
        </p:spPr>
        <p:txBody>
          <a:bodyPr>
            <a:normAutofit/>
          </a:bodyPr>
          <a:lstStyle/>
          <a:p>
            <a:pPr algn="ctr"/>
            <a:r>
              <a:rPr lang="en-US" dirty="0" smtClean="0">
                <a:solidFill>
                  <a:schemeClr val="bg1"/>
                </a:solidFill>
              </a:rPr>
              <a:t>Adult play zone</a:t>
            </a:r>
            <a:endParaRPr lang="en-US" dirty="0">
              <a:solidFill>
                <a:schemeClr val="bg1"/>
              </a:solidFill>
            </a:endParaRPr>
          </a:p>
        </p:txBody>
      </p:sp>
      <p:pic>
        <p:nvPicPr>
          <p:cNvPr id="5" name="Content Placeholder 4"/>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304800" y="3347605"/>
            <a:ext cx="3941619" cy="2956214"/>
          </a:xfrm>
          <a:ln>
            <a:solidFill>
              <a:schemeClr val="tx1"/>
            </a:solidFill>
          </a:ln>
        </p:spPr>
      </p:pic>
      <p:pic>
        <p:nvPicPr>
          <p:cNvPr id="14" name="Content Placeholder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3333750"/>
            <a:ext cx="4495800" cy="3371850"/>
          </a:xfrm>
          <a:prstGeom prst="rect">
            <a:avLst/>
          </a:prstGeom>
          <a:ln>
            <a:solidFill>
              <a:schemeClr val="tx1"/>
            </a:solidFill>
          </a:ln>
        </p:spPr>
      </p:pic>
      <p:pic>
        <p:nvPicPr>
          <p:cNvPr id="15" name="Content Placeholder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1189540" y="-766114"/>
            <a:ext cx="2929374" cy="4698854"/>
          </a:xfrm>
          <a:prstGeom prst="rect">
            <a:avLst/>
          </a:prstGeom>
          <a:ln>
            <a:solidFill>
              <a:schemeClr val="tx1"/>
            </a:solidFill>
          </a:ln>
        </p:spPr>
      </p:pic>
      <p:sp>
        <p:nvSpPr>
          <p:cNvPr id="12" name="TextBox 11"/>
          <p:cNvSpPr txBox="1"/>
          <p:nvPr/>
        </p:nvSpPr>
        <p:spPr>
          <a:xfrm>
            <a:off x="1981200" y="5867400"/>
            <a:ext cx="2209800" cy="369332"/>
          </a:xfrm>
          <a:prstGeom prst="rect">
            <a:avLst/>
          </a:prstGeom>
          <a:noFill/>
        </p:spPr>
        <p:txBody>
          <a:bodyPr wrap="square" rtlCol="0">
            <a:spAutoFit/>
          </a:bodyPr>
          <a:lstStyle/>
          <a:p>
            <a:r>
              <a:rPr lang="en-US" dirty="0" smtClean="0">
                <a:solidFill>
                  <a:schemeClr val="bg1"/>
                </a:solidFill>
              </a:rPr>
              <a:t>Fe y Esperanza</a:t>
            </a:r>
            <a:endParaRPr lang="en-US" dirty="0">
              <a:solidFill>
                <a:schemeClr val="bg1"/>
              </a:solidFill>
            </a:endParaRPr>
          </a:p>
        </p:txBody>
      </p:sp>
      <p:sp>
        <p:nvSpPr>
          <p:cNvPr id="13" name="TextBox 12"/>
          <p:cNvSpPr txBox="1"/>
          <p:nvPr/>
        </p:nvSpPr>
        <p:spPr>
          <a:xfrm>
            <a:off x="2793854" y="2590800"/>
            <a:ext cx="2209800" cy="369332"/>
          </a:xfrm>
          <a:prstGeom prst="rect">
            <a:avLst/>
          </a:prstGeom>
          <a:noFill/>
        </p:spPr>
        <p:txBody>
          <a:bodyPr wrap="square" rtlCol="0">
            <a:spAutoFit/>
          </a:bodyPr>
          <a:lstStyle/>
          <a:p>
            <a:r>
              <a:rPr lang="en-US" dirty="0" err="1" smtClean="0">
                <a:solidFill>
                  <a:schemeClr val="bg1"/>
                </a:solidFill>
              </a:rPr>
              <a:t>Clínica</a:t>
            </a:r>
            <a:r>
              <a:rPr lang="en-US" dirty="0" smtClean="0">
                <a:solidFill>
                  <a:schemeClr val="bg1"/>
                </a:solidFill>
              </a:rPr>
              <a:t> Luterana</a:t>
            </a:r>
            <a:endParaRPr lang="en-US" dirty="0">
              <a:solidFill>
                <a:schemeClr val="bg1"/>
              </a:solidFill>
            </a:endParaRPr>
          </a:p>
        </p:txBody>
      </p:sp>
      <p:sp>
        <p:nvSpPr>
          <p:cNvPr id="18" name="TextBox 17"/>
          <p:cNvSpPr txBox="1"/>
          <p:nvPr/>
        </p:nvSpPr>
        <p:spPr>
          <a:xfrm>
            <a:off x="4533900" y="3333750"/>
            <a:ext cx="2209800" cy="369332"/>
          </a:xfrm>
          <a:prstGeom prst="rect">
            <a:avLst/>
          </a:prstGeom>
          <a:noFill/>
        </p:spPr>
        <p:txBody>
          <a:bodyPr wrap="square" rtlCol="0">
            <a:spAutoFit/>
          </a:bodyPr>
          <a:lstStyle/>
          <a:p>
            <a:r>
              <a:rPr lang="en-US" dirty="0" err="1" smtClean="0">
                <a:solidFill>
                  <a:schemeClr val="bg1"/>
                </a:solidFill>
              </a:rPr>
              <a:t>Clínica</a:t>
            </a:r>
            <a:r>
              <a:rPr lang="en-US" dirty="0" smtClean="0">
                <a:solidFill>
                  <a:schemeClr val="bg1"/>
                </a:solidFill>
              </a:rPr>
              <a:t> Luterana</a:t>
            </a:r>
            <a:endParaRPr lang="en-US" dirty="0">
              <a:solidFill>
                <a:schemeClr val="bg1"/>
              </a:solidFill>
            </a:endParaRPr>
          </a:p>
        </p:txBody>
      </p:sp>
      <p:sp>
        <p:nvSpPr>
          <p:cNvPr id="3" name="Oval Callout 2"/>
          <p:cNvSpPr/>
          <p:nvPr/>
        </p:nvSpPr>
        <p:spPr>
          <a:xfrm>
            <a:off x="2362201" y="3048001"/>
            <a:ext cx="2171700" cy="1752599"/>
          </a:xfrm>
          <a:prstGeom prst="wedgeEllipseCallou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She got her new glasses and headed right to the coloring</a:t>
            </a:r>
            <a:endParaRPr lang="en-US" dirty="0"/>
          </a:p>
        </p:txBody>
      </p:sp>
    </p:spTree>
    <p:extLst>
      <p:ext uri="{BB962C8B-B14F-4D97-AF65-F5344CB8AC3E}">
        <p14:creationId xmlns:p14="http://schemas.microsoft.com/office/powerpoint/2010/main" val="28263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52400"/>
            <a:ext cx="3733800" cy="1600200"/>
          </a:xfrm>
          <a:solidFill>
            <a:schemeClr val="accent1">
              <a:lumMod val="60000"/>
              <a:lumOff val="40000"/>
            </a:schemeClr>
          </a:solidFill>
        </p:spPr>
        <p:txBody>
          <a:bodyPr>
            <a:normAutofit/>
          </a:bodyPr>
          <a:lstStyle/>
          <a:p>
            <a:pPr algn="ctr"/>
            <a:r>
              <a:rPr lang="en-US" dirty="0" smtClean="0">
                <a:solidFill>
                  <a:schemeClr val="bg1"/>
                </a:solidFill>
              </a:rPr>
              <a:t>HIV &amp; STD’s</a:t>
            </a:r>
            <a:endParaRPr lang="en-US" dirty="0">
              <a:solidFill>
                <a:schemeClr val="bg1"/>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3719945"/>
            <a:ext cx="4184073" cy="3138055"/>
          </a:xfrm>
          <a:prstGeom prst="rect">
            <a:avLst/>
          </a:prstGeom>
          <a:ln>
            <a:solidFill>
              <a:schemeClr val="tx1"/>
            </a:solidFill>
          </a:ln>
        </p:spPr>
      </p:pic>
      <p:pic>
        <p:nvPicPr>
          <p:cNvPr id="5" name="Content Placeholder 4"/>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152400" y="228600"/>
            <a:ext cx="4495800" cy="3371850"/>
          </a:xfrm>
          <a:ln>
            <a:solidFill>
              <a:schemeClr val="tx1"/>
            </a:solidFill>
          </a:ln>
        </p:spPr>
      </p:pic>
      <p:pic>
        <p:nvPicPr>
          <p:cNvPr id="1026" name="Picture 2" descr="C:\Users\Linda Muth\AppData\Local\Microsoft\Windows\Temporary Internet Files\Content.IE5\GS548M4X\MC900290914[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633843">
            <a:off x="4824214" y="1281084"/>
            <a:ext cx="1474206" cy="16100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24400" y="3012584"/>
            <a:ext cx="4141226" cy="3731903"/>
          </a:xfrm>
          <a:prstGeom prst="rect">
            <a:avLst/>
          </a:prstGeom>
          <a:ln>
            <a:solidFill>
              <a:schemeClr val="tx1"/>
            </a:solidFill>
          </a:ln>
        </p:spPr>
      </p:pic>
    </p:spTree>
    <p:extLst>
      <p:ext uri="{BB962C8B-B14F-4D97-AF65-F5344CB8AC3E}">
        <p14:creationId xmlns:p14="http://schemas.microsoft.com/office/powerpoint/2010/main" val="28263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36" y="5486400"/>
            <a:ext cx="4194629" cy="1228725"/>
          </a:xfrm>
          <a:solidFill>
            <a:schemeClr val="accent1">
              <a:lumMod val="60000"/>
              <a:lumOff val="40000"/>
            </a:schemeClr>
          </a:solidFill>
        </p:spPr>
        <p:txBody>
          <a:bodyPr>
            <a:normAutofit/>
          </a:bodyPr>
          <a:lstStyle/>
          <a:p>
            <a:pPr algn="ctr"/>
            <a:r>
              <a:rPr lang="en-US" dirty="0" smtClean="0">
                <a:solidFill>
                  <a:schemeClr val="bg1"/>
                </a:solidFill>
              </a:rPr>
              <a:t>triage</a:t>
            </a:r>
            <a:endParaRPr lang="en-US" dirty="0">
              <a:solidFill>
                <a:schemeClr val="bg1"/>
              </a:solidFill>
            </a:endParaRPr>
          </a:p>
        </p:txBody>
      </p:sp>
      <p:pic>
        <p:nvPicPr>
          <p:cNvPr id="14" name="Content Placehold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136" y="228600"/>
            <a:ext cx="3817464" cy="5089952"/>
          </a:xfrm>
          <a:prstGeom prst="rect">
            <a:avLst/>
          </a:prstGeom>
          <a:ln>
            <a:solidFill>
              <a:schemeClr val="tx1"/>
            </a:solidFill>
          </a:ln>
        </p:spPr>
      </p:pic>
      <p:pic>
        <p:nvPicPr>
          <p:cNvPr id="25" name="Content Placeholder 24"/>
          <p:cNvPicPr>
            <a:picLocks noGrp="1" noChangeAspect="1"/>
          </p:cNvPicPr>
          <p:nvPr>
            <p:ph sz="quarter" idx="14"/>
          </p:nvPr>
        </p:nvPicPr>
        <p:blipFill>
          <a:blip r:embed="rId3" cstate="screen">
            <a:extLst>
              <a:ext uri="{28A0092B-C50C-407E-A947-70E740481C1C}">
                <a14:useLocalDpi xmlns:a14="http://schemas.microsoft.com/office/drawing/2010/main"/>
              </a:ext>
            </a:extLst>
          </a:blip>
          <a:stretch>
            <a:fillRect/>
          </a:stretch>
        </p:blipFill>
        <p:spPr>
          <a:xfrm>
            <a:off x="4267200" y="228600"/>
            <a:ext cx="3657600" cy="2742666"/>
          </a:xfrm>
          <a:ln>
            <a:solidFill>
              <a:schemeClr val="tx1"/>
            </a:solidFill>
          </a:ln>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0999" y="3085210"/>
            <a:ext cx="4900529" cy="3675397"/>
          </a:xfrm>
          <a:prstGeom prst="rect">
            <a:avLst/>
          </a:prstGeom>
          <a:ln>
            <a:solidFill>
              <a:schemeClr val="tx1"/>
            </a:solidFill>
          </a:ln>
        </p:spPr>
      </p:pic>
      <p:sp>
        <p:nvSpPr>
          <p:cNvPr id="11" name="TextBox 10"/>
          <p:cNvSpPr txBox="1"/>
          <p:nvPr/>
        </p:nvSpPr>
        <p:spPr>
          <a:xfrm>
            <a:off x="1828800" y="4876800"/>
            <a:ext cx="2209800" cy="369332"/>
          </a:xfrm>
          <a:prstGeom prst="rect">
            <a:avLst/>
          </a:prstGeom>
          <a:noFill/>
        </p:spPr>
        <p:txBody>
          <a:bodyPr wrap="square" rtlCol="0">
            <a:spAutoFit/>
          </a:bodyPr>
          <a:lstStyle/>
          <a:p>
            <a:r>
              <a:rPr lang="en-US" dirty="0" smtClean="0"/>
              <a:t>Fe y Esperanza</a:t>
            </a:r>
            <a:endParaRPr lang="en-US" dirty="0"/>
          </a:p>
        </p:txBody>
      </p:sp>
      <p:sp>
        <p:nvSpPr>
          <p:cNvPr id="13" name="TextBox 12"/>
          <p:cNvSpPr txBox="1"/>
          <p:nvPr/>
        </p:nvSpPr>
        <p:spPr>
          <a:xfrm>
            <a:off x="7239000" y="3268853"/>
            <a:ext cx="2209800" cy="369332"/>
          </a:xfrm>
          <a:prstGeom prst="rect">
            <a:avLst/>
          </a:prstGeom>
          <a:noFill/>
        </p:spPr>
        <p:txBody>
          <a:bodyPr wrap="square" rtlCol="0">
            <a:spAutoFit/>
          </a:bodyPr>
          <a:lstStyle/>
          <a:p>
            <a:r>
              <a:rPr lang="en-US" dirty="0" err="1" smtClean="0">
                <a:solidFill>
                  <a:schemeClr val="bg1"/>
                </a:solidFill>
              </a:rPr>
              <a:t>Clínica</a:t>
            </a:r>
            <a:r>
              <a:rPr lang="en-US" dirty="0" smtClean="0">
                <a:solidFill>
                  <a:schemeClr val="bg1"/>
                </a:solidFill>
              </a:rPr>
              <a:t> Luterana</a:t>
            </a:r>
            <a:endParaRPr lang="en-US" dirty="0">
              <a:solidFill>
                <a:schemeClr val="bg1"/>
              </a:solidFill>
            </a:endParaRPr>
          </a:p>
        </p:txBody>
      </p:sp>
      <p:sp>
        <p:nvSpPr>
          <p:cNvPr id="12" name="TextBox 11"/>
          <p:cNvSpPr txBox="1"/>
          <p:nvPr/>
        </p:nvSpPr>
        <p:spPr>
          <a:xfrm>
            <a:off x="4431463" y="2444158"/>
            <a:ext cx="2209800" cy="369332"/>
          </a:xfrm>
          <a:prstGeom prst="rect">
            <a:avLst/>
          </a:prstGeom>
          <a:noFill/>
        </p:spPr>
        <p:txBody>
          <a:bodyPr wrap="square" rtlCol="0">
            <a:spAutoFit/>
          </a:bodyPr>
          <a:lstStyle/>
          <a:p>
            <a:r>
              <a:rPr lang="en-US" dirty="0" smtClean="0"/>
              <a:t>Fe y Esperanza</a:t>
            </a:r>
            <a:endParaRPr lang="en-US" dirty="0"/>
          </a:p>
        </p:txBody>
      </p:sp>
    </p:spTree>
    <p:extLst>
      <p:ext uri="{BB962C8B-B14F-4D97-AF65-F5344CB8AC3E}">
        <p14:creationId xmlns:p14="http://schemas.microsoft.com/office/powerpoint/2010/main" val="28263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15962"/>
          </a:xfrm>
        </p:spPr>
        <p:txBody>
          <a:bodyPr>
            <a:normAutofit/>
          </a:bodyPr>
          <a:lstStyle/>
          <a:p>
            <a:r>
              <a:rPr lang="en-US" sz="2800" b="1" dirty="0">
                <a:solidFill>
                  <a:schemeClr val="accent2">
                    <a:lumMod val="60000"/>
                    <a:lumOff val="40000"/>
                  </a:schemeClr>
                </a:solidFill>
              </a:rPr>
              <a:t>Where in the </a:t>
            </a:r>
            <a:r>
              <a:rPr lang="en-US" sz="2800" b="1" dirty="0" smtClean="0">
                <a:solidFill>
                  <a:schemeClr val="accent2">
                    <a:lumMod val="60000"/>
                    <a:lumOff val="40000"/>
                  </a:schemeClr>
                </a:solidFill>
              </a:rPr>
              <a:t>World </a:t>
            </a:r>
            <a:r>
              <a:rPr lang="en-US" sz="2800" b="1" dirty="0">
                <a:solidFill>
                  <a:schemeClr val="accent2">
                    <a:lumMod val="60000"/>
                    <a:lumOff val="40000"/>
                  </a:schemeClr>
                </a:solidFill>
              </a:rPr>
              <a:t>is El </a:t>
            </a:r>
            <a:r>
              <a:rPr lang="en-US" sz="2800" b="1" dirty="0" smtClean="0">
                <a:solidFill>
                  <a:schemeClr val="accent2">
                    <a:lumMod val="60000"/>
                    <a:lumOff val="40000"/>
                  </a:schemeClr>
                </a:solidFill>
              </a:rPr>
              <a:t>Salvador?</a:t>
            </a:r>
            <a:endParaRPr lang="en-US" sz="2800" b="1" dirty="0">
              <a:solidFill>
                <a:schemeClr val="accent2">
                  <a:lumMod val="60000"/>
                  <a:lumOff val="40000"/>
                </a:schemeClr>
              </a:solidFill>
            </a:endParaRPr>
          </a:p>
        </p:txBody>
      </p:sp>
      <p:pic>
        <p:nvPicPr>
          <p:cNvPr id="24579" name="Picture 3" descr="worl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1143000"/>
            <a:ext cx="7924800" cy="5181600"/>
          </a:xfrm>
          <a:prstGeom prst="rect">
            <a:avLst/>
          </a:prstGeom>
          <a:noFill/>
          <a:extLst>
            <a:ext uri="{909E8E84-426E-40DD-AFC4-6F175D3DCCD1}">
              <a14:hiddenFill xmlns:a14="http://schemas.microsoft.com/office/drawing/2010/main">
                <a:solidFill>
                  <a:srgbClr val="FFFFFF"/>
                </a:solidFill>
              </a14:hiddenFill>
            </a:ext>
          </a:extLst>
        </p:spPr>
      </p:pic>
      <p:sp>
        <p:nvSpPr>
          <p:cNvPr id="24580" name="AutoShape 4"/>
          <p:cNvSpPr>
            <a:spLocks noChangeArrowheads="1"/>
          </p:cNvSpPr>
          <p:nvPr/>
        </p:nvSpPr>
        <p:spPr bwMode="auto">
          <a:xfrm>
            <a:off x="2667000" y="3276600"/>
            <a:ext cx="762000" cy="381000"/>
          </a:xfrm>
          <a:prstGeom prst="leftArrow">
            <a:avLst>
              <a:gd name="adj1" fmla="val 50000"/>
              <a:gd name="adj2"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6"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990600"/>
            <a:ext cx="2747962" cy="1866900"/>
          </a:xfrm>
          <a:prstGeom prst="rect">
            <a:avLst/>
          </a:prstGeom>
          <a:noFill/>
          <a:ln w="9525">
            <a:solidFill>
              <a:srgbClr val="000000"/>
            </a:solidFill>
            <a:miter lim="800000"/>
            <a:headEnd/>
            <a:tailEnd/>
          </a:ln>
          <a:effectLst>
            <a:outerShdw dist="254000" dir="2212194"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621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fltVal val="0"/>
                                          </p:val>
                                        </p:tav>
                                        <p:tav tm="100000">
                                          <p:val>
                                            <p:strVal val="#ppt_w"/>
                                          </p:val>
                                        </p:tav>
                                      </p:tavLst>
                                    </p:anim>
                                    <p:anim calcmode="lin" valueType="num">
                                      <p:cBhvr>
                                        <p:cTn id="8" dur="1000" fill="hold"/>
                                        <p:tgtEl>
                                          <p:spTgt spid="24580"/>
                                        </p:tgtEl>
                                        <p:attrNameLst>
                                          <p:attrName>ppt_h</p:attrName>
                                        </p:attrNameLst>
                                      </p:cBhvr>
                                      <p:tavLst>
                                        <p:tav tm="0">
                                          <p:val>
                                            <p:fltVal val="0"/>
                                          </p:val>
                                        </p:tav>
                                        <p:tav tm="100000">
                                          <p:val>
                                            <p:strVal val="#ppt_h"/>
                                          </p:val>
                                        </p:tav>
                                      </p:tavLst>
                                    </p:anim>
                                    <p:anim calcmode="lin" valueType="num">
                                      <p:cBhvr>
                                        <p:cTn id="9" dur="1000" fill="hold"/>
                                        <p:tgtEl>
                                          <p:spTgt spid="24580"/>
                                        </p:tgtEl>
                                        <p:attrNameLst>
                                          <p:attrName>style.rotation</p:attrName>
                                        </p:attrNameLst>
                                      </p:cBhvr>
                                      <p:tavLst>
                                        <p:tav tm="0">
                                          <p:val>
                                            <p:fltVal val="90"/>
                                          </p:val>
                                        </p:tav>
                                        <p:tav tm="100000">
                                          <p:val>
                                            <p:fltVal val="0"/>
                                          </p:val>
                                        </p:tav>
                                      </p:tavLst>
                                    </p:anim>
                                    <p:animEffect transition="in" filter="fade">
                                      <p:cBhvr>
                                        <p:cTn id="10" dur="1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rotWithShape="1">
          <a:blip r:embed="rId2" cstate="screen">
            <a:extLst>
              <a:ext uri="{28A0092B-C50C-407E-A947-70E740481C1C}">
                <a14:useLocalDpi xmlns:a14="http://schemas.microsoft.com/office/drawing/2010/main"/>
              </a:ext>
            </a:extLst>
          </a:blip>
          <a:srcRect/>
          <a:stretch/>
        </p:blipFill>
        <p:spPr>
          <a:xfrm>
            <a:off x="3085244" y="60366"/>
            <a:ext cx="4649056" cy="3270517"/>
          </a:xfrm>
          <a:ln>
            <a:solidFill>
              <a:schemeClr val="tx1"/>
            </a:solidFill>
          </a:ln>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32657"/>
            <a:ext cx="2609864" cy="3479818"/>
          </a:xfrm>
          <a:prstGeom prst="rect">
            <a:avLst/>
          </a:prstGeom>
          <a:ln>
            <a:solidFill>
              <a:schemeClr val="tx1"/>
            </a:solidFill>
          </a:ln>
        </p:spPr>
      </p:pic>
      <p:pic>
        <p:nvPicPr>
          <p:cNvPr id="5" name="Content Placeholder 4"/>
          <p:cNvPicPr>
            <a:picLocks noGrp="1" noChangeAspect="1"/>
          </p:cNvPicPr>
          <p:nvPr>
            <p:ph sz="quarter" idx="13"/>
          </p:nvPr>
        </p:nvPicPr>
        <p:blipFill rotWithShape="1">
          <a:blip r:embed="rId4" cstate="screen">
            <a:extLst>
              <a:ext uri="{28A0092B-C50C-407E-A947-70E740481C1C}">
                <a14:useLocalDpi xmlns:a14="http://schemas.microsoft.com/office/drawing/2010/main"/>
              </a:ext>
            </a:extLst>
          </a:blip>
          <a:srcRect/>
          <a:stretch/>
        </p:blipFill>
        <p:spPr>
          <a:xfrm>
            <a:off x="134553" y="3297130"/>
            <a:ext cx="3980247" cy="3426441"/>
          </a:xfrm>
          <a:ln>
            <a:solidFill>
              <a:schemeClr val="tx1"/>
            </a:solidFill>
          </a:ln>
        </p:spPr>
      </p:pic>
      <p:sp>
        <p:nvSpPr>
          <p:cNvPr id="15" name="TextBox 14"/>
          <p:cNvSpPr txBox="1"/>
          <p:nvPr/>
        </p:nvSpPr>
        <p:spPr>
          <a:xfrm>
            <a:off x="3964379" y="32657"/>
            <a:ext cx="2209800" cy="369332"/>
          </a:xfrm>
          <a:prstGeom prst="rect">
            <a:avLst/>
          </a:prstGeom>
          <a:noFill/>
        </p:spPr>
        <p:txBody>
          <a:bodyPr wrap="square" rtlCol="0">
            <a:spAutoFit/>
          </a:bodyPr>
          <a:lstStyle/>
          <a:p>
            <a:r>
              <a:rPr lang="en-US" dirty="0" err="1" smtClean="0"/>
              <a:t>Clínica</a:t>
            </a:r>
            <a:r>
              <a:rPr lang="en-US" dirty="0" smtClean="0"/>
              <a:t> Luterana</a:t>
            </a:r>
            <a:endParaRPr lang="en-US" dirty="0"/>
          </a:p>
        </p:txBody>
      </p:sp>
      <p:sp>
        <p:nvSpPr>
          <p:cNvPr id="13" name="TextBox 12"/>
          <p:cNvSpPr txBox="1"/>
          <p:nvPr/>
        </p:nvSpPr>
        <p:spPr>
          <a:xfrm>
            <a:off x="228600" y="6248400"/>
            <a:ext cx="2209800" cy="369332"/>
          </a:xfrm>
          <a:prstGeom prst="rect">
            <a:avLst/>
          </a:prstGeom>
          <a:noFill/>
        </p:spPr>
        <p:txBody>
          <a:bodyPr wrap="square" rtlCol="0">
            <a:spAutoFit/>
          </a:bodyPr>
          <a:lstStyle/>
          <a:p>
            <a:r>
              <a:rPr lang="en-US" dirty="0" err="1" smtClean="0"/>
              <a:t>Clínica</a:t>
            </a:r>
            <a:r>
              <a:rPr lang="en-US" dirty="0" smtClean="0"/>
              <a:t> Luterana</a:t>
            </a:r>
            <a:endParaRPr lang="en-US" dirty="0"/>
          </a:p>
        </p:txBody>
      </p:sp>
      <p:sp>
        <p:nvSpPr>
          <p:cNvPr id="11" name="TextBox 10"/>
          <p:cNvSpPr txBox="1"/>
          <p:nvPr/>
        </p:nvSpPr>
        <p:spPr>
          <a:xfrm>
            <a:off x="1104928" y="2914195"/>
            <a:ext cx="1733536" cy="369332"/>
          </a:xfrm>
          <a:prstGeom prst="rect">
            <a:avLst/>
          </a:prstGeom>
          <a:noFill/>
        </p:spPr>
        <p:txBody>
          <a:bodyPr wrap="square" rtlCol="0">
            <a:spAutoFit/>
          </a:bodyPr>
          <a:lstStyle/>
          <a:p>
            <a:r>
              <a:rPr lang="en-US" dirty="0" smtClean="0"/>
              <a:t>Fe y Esperanza</a:t>
            </a:r>
            <a:endParaRPr lang="en-US" dirty="0"/>
          </a:p>
        </p:txBody>
      </p:sp>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00800" y="2701636"/>
            <a:ext cx="2604655" cy="4080164"/>
          </a:xfrm>
          <a:prstGeom prst="rect">
            <a:avLst/>
          </a:prstGeom>
          <a:ln>
            <a:solidFill>
              <a:schemeClr val="tx1"/>
            </a:solidFill>
          </a:ln>
        </p:spPr>
      </p:pic>
      <p:sp>
        <p:nvSpPr>
          <p:cNvPr id="2" name="Title 1"/>
          <p:cNvSpPr>
            <a:spLocks noGrp="1"/>
          </p:cNvSpPr>
          <p:nvPr>
            <p:ph type="title"/>
          </p:nvPr>
        </p:nvSpPr>
        <p:spPr>
          <a:xfrm>
            <a:off x="4191000" y="3713018"/>
            <a:ext cx="1983180" cy="1600200"/>
          </a:xfrm>
          <a:solidFill>
            <a:schemeClr val="accent1">
              <a:lumMod val="60000"/>
              <a:lumOff val="40000"/>
            </a:schemeClr>
          </a:solidFill>
        </p:spPr>
        <p:txBody>
          <a:bodyPr>
            <a:normAutofit/>
          </a:bodyPr>
          <a:lstStyle/>
          <a:p>
            <a:pPr algn="ctr"/>
            <a:r>
              <a:rPr lang="en-US" sz="3200" dirty="0" smtClean="0">
                <a:solidFill>
                  <a:schemeClr val="bg1"/>
                </a:solidFill>
              </a:rPr>
              <a:t>Physical exams</a:t>
            </a:r>
            <a:endParaRPr lang="en-US" sz="3200" dirty="0">
              <a:solidFill>
                <a:schemeClr val="bg1"/>
              </a:solidFill>
            </a:endParaRPr>
          </a:p>
        </p:txBody>
      </p:sp>
      <p:sp>
        <p:nvSpPr>
          <p:cNvPr id="12" name="TextBox 11"/>
          <p:cNvSpPr txBox="1"/>
          <p:nvPr/>
        </p:nvSpPr>
        <p:spPr>
          <a:xfrm>
            <a:off x="6419383" y="6380202"/>
            <a:ext cx="1704057" cy="369332"/>
          </a:xfrm>
          <a:prstGeom prst="rect">
            <a:avLst/>
          </a:prstGeom>
          <a:noFill/>
        </p:spPr>
        <p:txBody>
          <a:bodyPr wrap="square" rtlCol="0">
            <a:spAutoFit/>
          </a:bodyPr>
          <a:lstStyle/>
          <a:p>
            <a:r>
              <a:rPr lang="en-US" dirty="0" smtClean="0"/>
              <a:t>Fe y Esperanza</a:t>
            </a:r>
            <a:endParaRPr lang="en-US" dirty="0"/>
          </a:p>
        </p:txBody>
      </p:sp>
    </p:spTree>
    <p:extLst>
      <p:ext uri="{BB962C8B-B14F-4D97-AF65-F5344CB8AC3E}">
        <p14:creationId xmlns:p14="http://schemas.microsoft.com/office/powerpoint/2010/main" val="907094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0538" y="18944"/>
            <a:ext cx="2876205" cy="3834940"/>
          </a:xfrm>
          <a:prstGeom prst="rect">
            <a:avLst/>
          </a:prstGeom>
          <a:ln>
            <a:solidFill>
              <a:schemeClr val="tx1"/>
            </a:solidFill>
          </a:ln>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96835" y="56643"/>
            <a:ext cx="2657765" cy="3759200"/>
          </a:xfrm>
          <a:prstGeom prst="rect">
            <a:avLst/>
          </a:prstGeom>
          <a:ln>
            <a:solidFill>
              <a:schemeClr val="tx1"/>
            </a:solidFill>
          </a:ln>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94809" y="3609337"/>
            <a:ext cx="2466109" cy="3917373"/>
          </a:xfrm>
          <a:prstGeom prst="rect">
            <a:avLst/>
          </a:prstGeom>
          <a:ln>
            <a:solidFill>
              <a:schemeClr val="tx1"/>
            </a:solidFill>
          </a:ln>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48200" y="914400"/>
            <a:ext cx="1891847" cy="2405743"/>
          </a:xfrm>
          <a:prstGeom prst="rect">
            <a:avLst/>
          </a:prstGeom>
          <a:ln>
            <a:solidFill>
              <a:schemeClr val="tx1"/>
            </a:solidFill>
          </a:ln>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81833" y="3086966"/>
            <a:ext cx="2857845" cy="4601440"/>
          </a:xfrm>
          <a:prstGeom prst="rect">
            <a:avLst/>
          </a:prstGeom>
          <a:ln>
            <a:solidFill>
              <a:schemeClr val="tx1"/>
            </a:solidFill>
          </a:ln>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6643"/>
            <a:ext cx="2235201" cy="4680858"/>
          </a:xfrm>
          <a:prstGeom prst="rect">
            <a:avLst/>
          </a:prstGeom>
          <a:ln>
            <a:solidFill>
              <a:schemeClr val="tx1"/>
            </a:solidFill>
          </a:ln>
        </p:spPr>
      </p:pic>
      <p:pic>
        <p:nvPicPr>
          <p:cNvPr id="3" name="Picture 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3634738"/>
            <a:ext cx="2971800" cy="3223262"/>
          </a:xfrm>
          <a:prstGeom prst="rect">
            <a:avLst/>
          </a:prstGeom>
          <a:ln>
            <a:solidFill>
              <a:schemeClr val="tx1"/>
            </a:solidFill>
          </a:ln>
        </p:spPr>
      </p:pic>
    </p:spTree>
    <p:extLst>
      <p:ext uri="{BB962C8B-B14F-4D97-AF65-F5344CB8AC3E}">
        <p14:creationId xmlns:p14="http://schemas.microsoft.com/office/powerpoint/2010/main" val="445668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4953000"/>
            <a:ext cx="3886200" cy="1600200"/>
          </a:xfrm>
          <a:solidFill>
            <a:schemeClr val="accent1">
              <a:lumMod val="60000"/>
              <a:lumOff val="40000"/>
            </a:schemeClr>
          </a:solidFill>
        </p:spPr>
        <p:txBody>
          <a:bodyPr>
            <a:normAutofit/>
          </a:bodyPr>
          <a:lstStyle/>
          <a:p>
            <a:pPr algn="ctr"/>
            <a:r>
              <a:rPr lang="en-US" dirty="0" smtClean="0">
                <a:solidFill>
                  <a:schemeClr val="bg1"/>
                </a:solidFill>
              </a:rPr>
              <a:t>Pharmacy</a:t>
            </a:r>
            <a:endParaRPr lang="en-US" dirty="0">
              <a:solidFill>
                <a:schemeClr val="bg1"/>
              </a:solidFill>
            </a:endParaRPr>
          </a:p>
        </p:txBody>
      </p:sp>
      <p:pic>
        <p:nvPicPr>
          <p:cNvPr id="5" name="Content Placeholder 4"/>
          <p:cNvPicPr>
            <a:picLocks noGrp="1" noChangeAspect="1"/>
          </p:cNvPicPr>
          <p:nvPr>
            <p:ph sz="quarter" idx="13"/>
          </p:nvPr>
        </p:nvPicPr>
        <p:blipFill rotWithShape="1">
          <a:blip r:embed="rId2" cstate="screen">
            <a:extLst>
              <a:ext uri="{28A0092B-C50C-407E-A947-70E740481C1C}">
                <a14:useLocalDpi xmlns:a14="http://schemas.microsoft.com/office/drawing/2010/main"/>
              </a:ext>
            </a:extLst>
          </a:blip>
          <a:srcRect/>
          <a:stretch/>
        </p:blipFill>
        <p:spPr>
          <a:xfrm>
            <a:off x="4400550" y="228600"/>
            <a:ext cx="3905250" cy="3223179"/>
          </a:xfrm>
          <a:ln>
            <a:solidFill>
              <a:schemeClr val="tx1"/>
            </a:solidFill>
          </a:ln>
        </p:spPr>
      </p:pic>
      <p:pic>
        <p:nvPicPr>
          <p:cNvPr id="6" name="Content Placeholder 5"/>
          <p:cNvPicPr>
            <a:picLocks noGrp="1" noChangeAspect="1"/>
          </p:cNvPicPr>
          <p:nvPr>
            <p:ph sz="quarter" idx="14"/>
          </p:nvPr>
        </p:nvPicPr>
        <p:blipFill rotWithShape="1">
          <a:blip r:embed="rId3" cstate="screen">
            <a:extLst>
              <a:ext uri="{28A0092B-C50C-407E-A947-70E740481C1C}">
                <a14:useLocalDpi xmlns:a14="http://schemas.microsoft.com/office/drawing/2010/main"/>
              </a:ext>
            </a:extLst>
          </a:blip>
          <a:srcRect/>
          <a:stretch/>
        </p:blipFill>
        <p:spPr>
          <a:xfrm>
            <a:off x="76200" y="228600"/>
            <a:ext cx="4038600" cy="4530774"/>
          </a:xfrm>
          <a:ln>
            <a:solidFill>
              <a:schemeClr val="tx1"/>
            </a:solidFill>
          </a:ln>
        </p:spPr>
      </p:pic>
      <p:sp>
        <p:nvSpPr>
          <p:cNvPr id="13" name="TextBox 12"/>
          <p:cNvSpPr txBox="1"/>
          <p:nvPr/>
        </p:nvSpPr>
        <p:spPr>
          <a:xfrm>
            <a:off x="2133600" y="4419600"/>
            <a:ext cx="1905000" cy="369332"/>
          </a:xfrm>
          <a:prstGeom prst="rect">
            <a:avLst/>
          </a:prstGeom>
          <a:noFill/>
        </p:spPr>
        <p:txBody>
          <a:bodyPr wrap="square" rtlCol="0">
            <a:spAutoFit/>
          </a:bodyPr>
          <a:lstStyle/>
          <a:p>
            <a:r>
              <a:rPr lang="en-US" dirty="0" err="1" smtClean="0"/>
              <a:t>Clínica</a:t>
            </a:r>
            <a:r>
              <a:rPr lang="en-US" dirty="0" smtClean="0"/>
              <a:t> Luterana</a:t>
            </a:r>
            <a:endParaRPr lang="en-US" dirty="0"/>
          </a:p>
        </p:txBody>
      </p:sp>
      <p:sp>
        <p:nvSpPr>
          <p:cNvPr id="14" name="TextBox 13"/>
          <p:cNvSpPr txBox="1"/>
          <p:nvPr/>
        </p:nvSpPr>
        <p:spPr>
          <a:xfrm>
            <a:off x="4641273" y="3113314"/>
            <a:ext cx="2362200" cy="369332"/>
          </a:xfrm>
          <a:prstGeom prst="rect">
            <a:avLst/>
          </a:prstGeom>
          <a:noFill/>
        </p:spPr>
        <p:txBody>
          <a:bodyPr wrap="square" rtlCol="0">
            <a:spAutoFit/>
          </a:bodyPr>
          <a:lstStyle/>
          <a:p>
            <a:r>
              <a:rPr lang="en-US" dirty="0" smtClean="0">
                <a:solidFill>
                  <a:schemeClr val="bg1"/>
                </a:solidFill>
              </a:rPr>
              <a:t>Fe y Esperanza</a:t>
            </a:r>
            <a:endParaRPr lang="en-US" dirty="0">
              <a:solidFill>
                <a:schemeClr val="bg1"/>
              </a:solidFill>
            </a:endParaRPr>
          </a:p>
        </p:txBody>
      </p:sp>
      <p:pic>
        <p:nvPicPr>
          <p:cNvPr id="15" name="Content Placeholder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43399" y="3655230"/>
            <a:ext cx="4582159" cy="3124199"/>
          </a:xfrm>
          <a:prstGeom prst="rect">
            <a:avLst/>
          </a:prstGeom>
          <a:ln>
            <a:solidFill>
              <a:schemeClr val="tx1"/>
            </a:solidFill>
          </a:ln>
        </p:spPr>
      </p:pic>
    </p:spTree>
    <p:extLst>
      <p:ext uri="{BB962C8B-B14F-4D97-AF65-F5344CB8AC3E}">
        <p14:creationId xmlns:p14="http://schemas.microsoft.com/office/powerpoint/2010/main" val="3784126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52400"/>
            <a:ext cx="4114800" cy="1600200"/>
          </a:xfrm>
          <a:solidFill>
            <a:schemeClr val="accent1">
              <a:lumMod val="60000"/>
              <a:lumOff val="40000"/>
            </a:schemeClr>
          </a:solidFill>
        </p:spPr>
        <p:txBody>
          <a:bodyPr>
            <a:normAutofit/>
          </a:bodyPr>
          <a:lstStyle/>
          <a:p>
            <a:pPr algn="ctr"/>
            <a:r>
              <a:rPr lang="en-US" dirty="0" smtClean="0">
                <a:solidFill>
                  <a:schemeClr val="bg1"/>
                </a:solidFill>
              </a:rPr>
              <a:t>Logistics</a:t>
            </a:r>
            <a:br>
              <a:rPr lang="en-US" dirty="0" smtClean="0">
                <a:solidFill>
                  <a:schemeClr val="bg1"/>
                </a:solidFill>
              </a:rPr>
            </a:br>
            <a:r>
              <a:rPr lang="en-US" sz="2200" dirty="0" smtClean="0">
                <a:solidFill>
                  <a:schemeClr val="bg1"/>
                </a:solidFill>
              </a:rPr>
              <a:t>food, transportation, Registration</a:t>
            </a:r>
            <a:endParaRPr lang="en-US" sz="2200" dirty="0">
              <a:solidFill>
                <a:schemeClr val="bg1"/>
              </a:solidFill>
            </a:endParaRPr>
          </a:p>
        </p:txBody>
      </p:sp>
      <p:sp>
        <p:nvSpPr>
          <p:cNvPr id="11" name="TextBox 10"/>
          <p:cNvSpPr txBox="1"/>
          <p:nvPr/>
        </p:nvSpPr>
        <p:spPr>
          <a:xfrm>
            <a:off x="2590800" y="2438399"/>
            <a:ext cx="2209800" cy="369332"/>
          </a:xfrm>
          <a:prstGeom prst="rect">
            <a:avLst/>
          </a:prstGeom>
          <a:noFill/>
        </p:spPr>
        <p:txBody>
          <a:bodyPr wrap="square" rtlCol="0">
            <a:spAutoFit/>
          </a:bodyPr>
          <a:lstStyle/>
          <a:p>
            <a:r>
              <a:rPr lang="en-US" dirty="0" smtClean="0"/>
              <a:t>Fe y Esperanza</a:t>
            </a:r>
            <a:endParaRPr lang="en-US" dirty="0"/>
          </a:p>
        </p:txBody>
      </p:sp>
      <p:sp>
        <p:nvSpPr>
          <p:cNvPr id="12" name="TextBox 11"/>
          <p:cNvSpPr txBox="1"/>
          <p:nvPr/>
        </p:nvSpPr>
        <p:spPr>
          <a:xfrm>
            <a:off x="-2667000" y="914400"/>
            <a:ext cx="2209800" cy="369332"/>
          </a:xfrm>
          <a:prstGeom prst="rect">
            <a:avLst/>
          </a:prstGeom>
          <a:noFill/>
        </p:spPr>
        <p:txBody>
          <a:bodyPr wrap="square" rtlCol="0">
            <a:spAutoFit/>
          </a:bodyPr>
          <a:lstStyle/>
          <a:p>
            <a:r>
              <a:rPr lang="en-US" dirty="0" smtClean="0"/>
              <a:t>Fe y Esperanza</a:t>
            </a:r>
            <a:endParaRPr lang="en-US"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484" y="4032765"/>
            <a:ext cx="3563780" cy="2672835"/>
          </a:xfrm>
          <a:prstGeom prst="rect">
            <a:avLst/>
          </a:prstGeom>
          <a:ln>
            <a:solidFill>
              <a:schemeClr val="tx1"/>
            </a:solidFill>
          </a:ln>
        </p:spPr>
      </p:pic>
      <p:pic>
        <p:nvPicPr>
          <p:cNvPr id="15" name="Content Placeholder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2400" y="2933700"/>
            <a:ext cx="5029200" cy="3771900"/>
          </a:xfrm>
          <a:prstGeom prst="rect">
            <a:avLst/>
          </a:prstGeom>
          <a:ln>
            <a:solidFill>
              <a:schemeClr val="tx1"/>
            </a:solidFill>
          </a:ln>
        </p:spPr>
      </p:pic>
      <p:pic>
        <p:nvPicPr>
          <p:cNvPr id="17" name="Content Placeholder 16"/>
          <p:cNvPicPr>
            <a:picLocks noGrp="1" noChangeAspect="1"/>
          </p:cNvPicPr>
          <p:nvPr>
            <p:ph sz="quarter" idx="13"/>
          </p:nvPr>
        </p:nvPicPr>
        <p:blipFill>
          <a:blip r:embed="rId4" cstate="screen">
            <a:extLst>
              <a:ext uri="{28A0092B-C50C-407E-A947-70E740481C1C}">
                <a14:useLocalDpi xmlns:a14="http://schemas.microsoft.com/office/drawing/2010/main"/>
              </a:ext>
            </a:extLst>
          </a:blip>
          <a:stretch>
            <a:fillRect/>
          </a:stretch>
        </p:blipFill>
        <p:spPr>
          <a:xfrm>
            <a:off x="58881" y="64530"/>
            <a:ext cx="4993959" cy="3745469"/>
          </a:xfrm>
          <a:ln>
            <a:solidFill>
              <a:schemeClr val="tx1"/>
            </a:solidFill>
          </a:ln>
        </p:spPr>
      </p:pic>
    </p:spTree>
    <p:extLst>
      <p:ext uri="{BB962C8B-B14F-4D97-AF65-F5344CB8AC3E}">
        <p14:creationId xmlns:p14="http://schemas.microsoft.com/office/powerpoint/2010/main" val="28263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90800" y="2438399"/>
            <a:ext cx="2209800" cy="369332"/>
          </a:xfrm>
          <a:prstGeom prst="rect">
            <a:avLst/>
          </a:prstGeom>
          <a:noFill/>
        </p:spPr>
        <p:txBody>
          <a:bodyPr wrap="square" rtlCol="0">
            <a:spAutoFit/>
          </a:bodyPr>
          <a:lstStyle/>
          <a:p>
            <a:r>
              <a:rPr lang="en-US" dirty="0" smtClean="0"/>
              <a:t>Fe y Esperanza</a:t>
            </a:r>
            <a:endParaRPr lang="en-US" dirty="0"/>
          </a:p>
        </p:txBody>
      </p:sp>
      <p:sp>
        <p:nvSpPr>
          <p:cNvPr id="13" name="TextBox 12"/>
          <p:cNvSpPr txBox="1"/>
          <p:nvPr/>
        </p:nvSpPr>
        <p:spPr>
          <a:xfrm rot="21017615">
            <a:off x="15317" y="3460242"/>
            <a:ext cx="2209800" cy="369332"/>
          </a:xfrm>
          <a:prstGeom prst="rect">
            <a:avLst/>
          </a:prstGeom>
          <a:noFill/>
        </p:spPr>
        <p:txBody>
          <a:bodyPr wrap="square" rtlCol="0">
            <a:spAutoFit/>
          </a:bodyPr>
          <a:lstStyle/>
          <a:p>
            <a:r>
              <a:rPr lang="en-US" dirty="0" err="1" smtClean="0">
                <a:solidFill>
                  <a:schemeClr val="bg1"/>
                </a:solidFill>
              </a:rPr>
              <a:t>Clínica</a:t>
            </a:r>
            <a:r>
              <a:rPr lang="en-US" dirty="0" smtClean="0">
                <a:solidFill>
                  <a:schemeClr val="bg1"/>
                </a:solidFill>
              </a:rPr>
              <a:t> Luterana</a:t>
            </a:r>
            <a:endParaRPr lang="en-US" dirty="0">
              <a:solidFill>
                <a:schemeClr val="bg1"/>
              </a:solidFill>
            </a:endParaRPr>
          </a:p>
        </p:txBody>
      </p:sp>
      <p:pic>
        <p:nvPicPr>
          <p:cNvPr id="3" name="Content Placeholder 2"/>
          <p:cNvPicPr>
            <a:picLocks noGrp="1" noChangeAspect="1"/>
          </p:cNvPicPr>
          <p:nvPr>
            <p:ph sz="quarter" idx="14"/>
          </p:nvPr>
        </p:nvPicPr>
        <p:blipFill rotWithShape="1">
          <a:blip r:embed="rId2" cstate="screen">
            <a:extLst>
              <a:ext uri="{28A0092B-C50C-407E-A947-70E740481C1C}">
                <a14:useLocalDpi xmlns:a14="http://schemas.microsoft.com/office/drawing/2010/main"/>
              </a:ext>
            </a:extLst>
          </a:blip>
          <a:srcRect/>
          <a:stretch/>
        </p:blipFill>
        <p:spPr>
          <a:xfrm>
            <a:off x="4419601" y="3530582"/>
            <a:ext cx="4746254" cy="3294761"/>
          </a:xfrm>
          <a:ln>
            <a:solidFill>
              <a:schemeClr val="tx1"/>
            </a:solidFill>
          </a:ln>
        </p:spPr>
      </p:pic>
      <p:pic>
        <p:nvPicPr>
          <p:cNvPr id="5" name="Content Placeholder 4"/>
          <p:cNvPicPr>
            <a:picLocks noGrp="1" noChangeAspect="1"/>
          </p:cNvPicPr>
          <p:nvPr>
            <p:ph sz="quarter" idx="13"/>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2057400" y="177678"/>
            <a:ext cx="5898246" cy="3098921"/>
          </a:xfrm>
          <a:ln>
            <a:solidFill>
              <a:schemeClr val="tx1"/>
            </a:solidFill>
          </a:ln>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4801" y="3599534"/>
            <a:ext cx="3962400" cy="3225809"/>
          </a:xfrm>
          <a:prstGeom prst="rect">
            <a:avLst/>
          </a:prstGeom>
          <a:ln>
            <a:solidFill>
              <a:schemeClr val="tx1"/>
            </a:solidFill>
          </a:ln>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055972">
            <a:off x="-140278" y="1026691"/>
            <a:ext cx="2794591" cy="2823416"/>
          </a:xfrm>
          <a:prstGeom prst="rect">
            <a:avLst/>
          </a:prstGeom>
          <a:ln>
            <a:solidFill>
              <a:schemeClr val="tx1"/>
            </a:solidFill>
          </a:ln>
        </p:spPr>
      </p:pic>
      <p:sp>
        <p:nvSpPr>
          <p:cNvPr id="2" name="Title 1"/>
          <p:cNvSpPr>
            <a:spLocks noGrp="1"/>
          </p:cNvSpPr>
          <p:nvPr>
            <p:ph type="title"/>
          </p:nvPr>
        </p:nvSpPr>
        <p:spPr>
          <a:xfrm>
            <a:off x="5486400" y="2901030"/>
            <a:ext cx="3657600" cy="1397008"/>
          </a:xfrm>
          <a:solidFill>
            <a:schemeClr val="accent1">
              <a:lumMod val="60000"/>
              <a:lumOff val="40000"/>
            </a:schemeClr>
          </a:solidFill>
        </p:spPr>
        <p:txBody>
          <a:bodyPr>
            <a:normAutofit fontScale="90000"/>
          </a:bodyPr>
          <a:lstStyle/>
          <a:p>
            <a:pPr algn="ctr"/>
            <a:r>
              <a:rPr lang="en-US" dirty="0" smtClean="0">
                <a:solidFill>
                  <a:schemeClr val="bg1"/>
                </a:solidFill>
              </a:rPr>
              <a:t>Casa </a:t>
            </a:r>
            <a:r>
              <a:rPr lang="en-US" dirty="0" err="1" smtClean="0">
                <a:solidFill>
                  <a:schemeClr val="bg1"/>
                </a:solidFill>
              </a:rPr>
              <a:t>esperanza</a:t>
            </a:r>
            <a:r>
              <a:rPr lang="en-US" dirty="0" smtClean="0">
                <a:solidFill>
                  <a:schemeClr val="bg1"/>
                </a:solidFill>
              </a:rPr>
              <a:t/>
            </a:r>
            <a:br>
              <a:rPr lang="en-US" dirty="0" smtClean="0">
                <a:solidFill>
                  <a:schemeClr val="bg1"/>
                </a:solidFill>
              </a:rPr>
            </a:br>
            <a:r>
              <a:rPr lang="en-US" sz="2000" dirty="0" smtClean="0">
                <a:solidFill>
                  <a:schemeClr val="bg1"/>
                </a:solidFill>
              </a:rPr>
              <a:t>Homeless shelter</a:t>
            </a:r>
            <a:endParaRPr lang="en-US" dirty="0">
              <a:solidFill>
                <a:schemeClr val="bg1"/>
              </a:solidFill>
            </a:endParaRPr>
          </a:p>
        </p:txBody>
      </p:sp>
    </p:spTree>
    <p:extLst>
      <p:ext uri="{BB962C8B-B14F-4D97-AF65-F5344CB8AC3E}">
        <p14:creationId xmlns:p14="http://schemas.microsoft.com/office/powerpoint/2010/main" val="3048224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pPr algn="ctr"/>
            <a:r>
              <a:rPr lang="en-US" dirty="0" smtClean="0">
                <a:solidFill>
                  <a:schemeClr val="bg1"/>
                </a:solidFill>
              </a:rPr>
              <a:t>Healing at the women’s prison</a:t>
            </a:r>
            <a:endParaRPr lang="en-US" dirty="0">
              <a:solidFill>
                <a:schemeClr val="bg1"/>
              </a:solidFill>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305044">
            <a:off x="1600200" y="1905000"/>
            <a:ext cx="5283200" cy="3962400"/>
          </a:xfrm>
          <a:prstGeom prst="rect">
            <a:avLst/>
          </a:prstGeom>
          <a:ln>
            <a:solidFill>
              <a:schemeClr val="tx1"/>
            </a:solidFill>
          </a:ln>
        </p:spPr>
      </p:pic>
    </p:spTree>
    <p:extLst>
      <p:ext uri="{BB962C8B-B14F-4D97-AF65-F5344CB8AC3E}">
        <p14:creationId xmlns:p14="http://schemas.microsoft.com/office/powerpoint/2010/main" val="2891360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918" y="2971800"/>
            <a:ext cx="2770521" cy="1600200"/>
          </a:xfrm>
          <a:solidFill>
            <a:schemeClr val="accent1">
              <a:lumMod val="60000"/>
              <a:lumOff val="40000"/>
            </a:schemeClr>
          </a:solidFill>
        </p:spPr>
        <p:txBody>
          <a:bodyPr>
            <a:normAutofit/>
          </a:bodyPr>
          <a:lstStyle/>
          <a:p>
            <a:pPr algn="ctr"/>
            <a:r>
              <a:rPr lang="en-US" dirty="0" smtClean="0">
                <a:solidFill>
                  <a:schemeClr val="bg1"/>
                </a:solidFill>
              </a:rPr>
              <a:t>fun</a:t>
            </a:r>
            <a:endParaRPr lang="en-US" dirty="0">
              <a:solidFill>
                <a:schemeClr val="bg1"/>
              </a:solidFill>
            </a:endParaRPr>
          </a:p>
        </p:txBody>
      </p:sp>
      <p:sp>
        <p:nvSpPr>
          <p:cNvPr id="11" name="TextBox 10"/>
          <p:cNvSpPr txBox="1"/>
          <p:nvPr/>
        </p:nvSpPr>
        <p:spPr>
          <a:xfrm>
            <a:off x="2590800" y="2438399"/>
            <a:ext cx="2209800" cy="369332"/>
          </a:xfrm>
          <a:prstGeom prst="rect">
            <a:avLst/>
          </a:prstGeom>
          <a:noFill/>
        </p:spPr>
        <p:txBody>
          <a:bodyPr wrap="square" rtlCol="0">
            <a:spAutoFit/>
          </a:bodyPr>
          <a:lstStyle/>
          <a:p>
            <a:r>
              <a:rPr lang="en-US" dirty="0" smtClean="0"/>
              <a:t>Fe y Esperanza</a:t>
            </a:r>
            <a:endParaRPr lang="en-US" dirty="0"/>
          </a:p>
        </p:txBody>
      </p:sp>
      <p:pic>
        <p:nvPicPr>
          <p:cNvPr id="5" name="Content Placeholder 4"/>
          <p:cNvPicPr>
            <a:picLocks noGrp="1" noChangeAspect="1"/>
          </p:cNvPicPr>
          <p:nvPr>
            <p:ph sz="quarter" idx="13"/>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2861324" y="4190999"/>
            <a:ext cx="6282676" cy="2667001"/>
          </a:xfrm>
          <a:ln>
            <a:solidFill>
              <a:schemeClr val="tx1"/>
            </a:solidFill>
          </a:ln>
        </p:spPr>
      </p:pic>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95700" y="49026"/>
            <a:ext cx="2917372" cy="3243695"/>
          </a:xfrm>
          <a:prstGeom prst="rect">
            <a:avLst/>
          </a:prstGeom>
          <a:ln>
            <a:solidFill>
              <a:schemeClr val="tx1"/>
            </a:solidFill>
          </a:ln>
        </p:spPr>
      </p:pic>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29" y="49026"/>
            <a:ext cx="3561669" cy="3536744"/>
          </a:xfrm>
          <a:prstGeom prst="rect">
            <a:avLst/>
          </a:prstGeom>
          <a:ln>
            <a:solidFill>
              <a:schemeClr val="tx1"/>
            </a:solidFill>
          </a:ln>
        </p:spPr>
      </p:pic>
      <p:pic>
        <p:nvPicPr>
          <p:cNvPr id="6" name="Content Placeholder 5"/>
          <p:cNvPicPr>
            <a:picLocks noGrp="1" noChangeAspect="1"/>
          </p:cNvPicPr>
          <p:nvPr>
            <p:ph sz="quarter" idx="14"/>
          </p:nvPr>
        </p:nvPicPr>
        <p:blipFill rotWithShape="1">
          <a:blip r:embed="rId6" cstate="screen">
            <a:extLst>
              <a:ext uri="{28A0092B-C50C-407E-A947-70E740481C1C}">
                <a14:useLocalDpi xmlns:a14="http://schemas.microsoft.com/office/drawing/2010/main"/>
              </a:ext>
            </a:extLst>
          </a:blip>
          <a:srcRect/>
          <a:stretch/>
        </p:blipFill>
        <p:spPr>
          <a:xfrm rot="20937331">
            <a:off x="-276002" y="3378563"/>
            <a:ext cx="2847934" cy="1989967"/>
          </a:xfrm>
          <a:ln>
            <a:solidFill>
              <a:schemeClr val="tx1"/>
            </a:solidFill>
          </a:ln>
        </p:spPr>
      </p:pic>
      <p:pic>
        <p:nvPicPr>
          <p:cNvPr id="16" name="Picture 1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09121" y="457200"/>
            <a:ext cx="2334879" cy="3557379"/>
          </a:xfrm>
          <a:prstGeom prst="rect">
            <a:avLst/>
          </a:prstGeom>
          <a:ln>
            <a:solidFill>
              <a:schemeClr val="tx1"/>
            </a:solidFill>
          </a:ln>
        </p:spPr>
      </p:pic>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57200" y="4724400"/>
            <a:ext cx="2278969" cy="2133600"/>
          </a:xfrm>
          <a:prstGeom prst="rect">
            <a:avLst/>
          </a:prstGeom>
        </p:spPr>
      </p:pic>
    </p:spTree>
    <p:extLst>
      <p:ext uri="{BB962C8B-B14F-4D97-AF65-F5344CB8AC3E}">
        <p14:creationId xmlns:p14="http://schemas.microsoft.com/office/powerpoint/2010/main" val="28263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509" y="228600"/>
            <a:ext cx="4114800" cy="2939334"/>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2133600"/>
            <a:ext cx="4343400" cy="3257550"/>
          </a:xfrm>
          <a:prstGeom prst="rect">
            <a:avLst/>
          </a:prstGeom>
          <a:ln>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rot="21301074">
            <a:off x="4685668" y="6030908"/>
            <a:ext cx="4191000" cy="646331"/>
          </a:xfrm>
          <a:prstGeom prst="rect">
            <a:avLst/>
          </a:prstGeom>
          <a:noFill/>
        </p:spPr>
        <p:txBody>
          <a:bodyPr wrap="square" rtlCol="0">
            <a:spAutoFit/>
          </a:bodyPr>
          <a:lstStyle/>
          <a:p>
            <a:r>
              <a:rPr lang="en-US" dirty="0" smtClean="0">
                <a:solidFill>
                  <a:schemeClr val="bg1"/>
                </a:solidFill>
              </a:rPr>
              <a:t>Medications were seized by customs and it took us 10 days to get them out!</a:t>
            </a:r>
            <a:endParaRPr lang="en-US" dirty="0">
              <a:solidFill>
                <a:schemeClr val="bg1"/>
              </a:solidFill>
            </a:endParaRPr>
          </a:p>
        </p:txBody>
      </p:sp>
      <p:sp>
        <p:nvSpPr>
          <p:cNvPr id="10" name="Title 1"/>
          <p:cNvSpPr>
            <a:spLocks noGrp="1"/>
          </p:cNvSpPr>
          <p:nvPr>
            <p:ph type="title"/>
          </p:nvPr>
        </p:nvSpPr>
        <p:spPr>
          <a:xfrm>
            <a:off x="4267200" y="152400"/>
            <a:ext cx="4724400" cy="1600200"/>
          </a:xfrm>
          <a:solidFill>
            <a:schemeClr val="accent1">
              <a:lumMod val="60000"/>
              <a:lumOff val="40000"/>
            </a:schemeClr>
          </a:solidFill>
        </p:spPr>
        <p:txBody>
          <a:bodyPr>
            <a:normAutofit/>
          </a:bodyPr>
          <a:lstStyle/>
          <a:p>
            <a:pPr algn="ctr"/>
            <a:r>
              <a:rPr lang="en-US" dirty="0" smtClean="0">
                <a:solidFill>
                  <a:schemeClr val="bg1"/>
                </a:solidFill>
              </a:rPr>
              <a:t>challenges</a:t>
            </a:r>
            <a:endParaRPr lang="en-US" dirty="0">
              <a:solidFill>
                <a:schemeClr val="bg1"/>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109" y="3429000"/>
            <a:ext cx="3657600" cy="2743200"/>
          </a:xfrm>
          <a:prstGeom prst="rect">
            <a:avLst/>
          </a:prstGeom>
          <a:ln>
            <a:solidFill>
              <a:schemeClr val="tx1"/>
            </a:solidFill>
          </a:ln>
        </p:spPr>
      </p:pic>
    </p:spTree>
    <p:extLst>
      <p:ext uri="{BB962C8B-B14F-4D97-AF65-F5344CB8AC3E}">
        <p14:creationId xmlns:p14="http://schemas.microsoft.com/office/powerpoint/2010/main" val="3988762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52400"/>
            <a:ext cx="4343400" cy="1600200"/>
          </a:xfrm>
          <a:solidFill>
            <a:schemeClr val="accent1">
              <a:lumMod val="60000"/>
              <a:lumOff val="40000"/>
            </a:schemeClr>
          </a:solidFill>
        </p:spPr>
        <p:txBody>
          <a:bodyPr>
            <a:normAutofit/>
          </a:bodyPr>
          <a:lstStyle/>
          <a:p>
            <a:pPr algn="ctr"/>
            <a:r>
              <a:rPr lang="en-US" dirty="0" smtClean="0">
                <a:solidFill>
                  <a:schemeClr val="bg1"/>
                </a:solidFill>
              </a:rPr>
              <a:t>Networking</a:t>
            </a:r>
            <a:br>
              <a:rPr lang="en-US" dirty="0" smtClean="0">
                <a:solidFill>
                  <a:schemeClr val="bg1"/>
                </a:solidFill>
              </a:rPr>
            </a:br>
            <a:r>
              <a:rPr lang="en-US" sz="2000" dirty="0" smtClean="0">
                <a:solidFill>
                  <a:schemeClr val="bg1"/>
                </a:solidFill>
              </a:rPr>
              <a:t>health ministry, </a:t>
            </a:r>
            <a:r>
              <a:rPr lang="en-US" sz="2000" dirty="0" err="1" smtClean="0">
                <a:solidFill>
                  <a:schemeClr val="bg1"/>
                </a:solidFill>
              </a:rPr>
              <a:t>Provida</a:t>
            </a:r>
            <a:r>
              <a:rPr lang="en-US" sz="2000" dirty="0" smtClean="0">
                <a:solidFill>
                  <a:schemeClr val="bg1"/>
                </a:solidFill>
              </a:rPr>
              <a:t>, local physicians and clinics</a:t>
            </a:r>
            <a:endParaRPr lang="en-US" dirty="0">
              <a:solidFill>
                <a:schemeClr val="bg1"/>
              </a:solidFill>
            </a:endParaRPr>
          </a:p>
        </p:txBody>
      </p:sp>
      <p:pic>
        <p:nvPicPr>
          <p:cNvPr id="5" name="Content Placeholder 4"/>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152400" y="228600"/>
            <a:ext cx="4343400" cy="3257550"/>
          </a:xfrm>
          <a:ln>
            <a:solidFill>
              <a:schemeClr val="tx1"/>
            </a:solidFill>
          </a:ln>
        </p:spPr>
      </p:pic>
      <p:pic>
        <p:nvPicPr>
          <p:cNvPr id="6" name="Content Placeholder 5"/>
          <p:cNvPicPr>
            <a:picLocks noGrp="1" noChangeAspect="1"/>
          </p:cNvPicPr>
          <p:nvPr>
            <p:ph sz="quarter" idx="14"/>
          </p:nvPr>
        </p:nvPicPr>
        <p:blipFill>
          <a:blip r:embed="rId3" cstate="screen">
            <a:extLst>
              <a:ext uri="{28A0092B-C50C-407E-A947-70E740481C1C}">
                <a14:useLocalDpi xmlns:a14="http://schemas.microsoft.com/office/drawing/2010/main"/>
              </a:ext>
            </a:extLst>
          </a:blip>
          <a:stretch>
            <a:fillRect/>
          </a:stretch>
        </p:blipFill>
        <p:spPr>
          <a:xfrm>
            <a:off x="4724400" y="3048000"/>
            <a:ext cx="3962400" cy="2971800"/>
          </a:xfrm>
          <a:ln>
            <a:solidFill>
              <a:schemeClr val="tx1"/>
            </a:solidFill>
          </a:ln>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855" y="3810000"/>
            <a:ext cx="4495800" cy="2595302"/>
          </a:xfrm>
          <a:prstGeom prst="rect">
            <a:avLst/>
          </a:prstGeom>
          <a:ln>
            <a:solidFill>
              <a:schemeClr val="tx1"/>
            </a:solidFill>
          </a:ln>
        </p:spPr>
      </p:pic>
    </p:spTree>
    <p:extLst>
      <p:ext uri="{BB962C8B-B14F-4D97-AF65-F5344CB8AC3E}">
        <p14:creationId xmlns:p14="http://schemas.microsoft.com/office/powerpoint/2010/main" val="2928316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52400"/>
            <a:ext cx="3733800" cy="1600200"/>
          </a:xfrm>
          <a:solidFill>
            <a:schemeClr val="accent1">
              <a:lumMod val="60000"/>
              <a:lumOff val="40000"/>
            </a:schemeClr>
          </a:solidFill>
        </p:spPr>
        <p:txBody>
          <a:bodyPr>
            <a:normAutofit/>
          </a:bodyPr>
          <a:lstStyle/>
          <a:p>
            <a:pPr algn="ctr"/>
            <a:r>
              <a:rPr lang="en-US" dirty="0" smtClean="0">
                <a:solidFill>
                  <a:schemeClr val="bg1"/>
                </a:solidFill>
              </a:rPr>
              <a:t>relaxation</a:t>
            </a:r>
            <a:endParaRPr lang="en-US" dirty="0">
              <a:solidFill>
                <a:schemeClr val="bg1"/>
              </a:solidFill>
            </a:endParaRPr>
          </a:p>
        </p:txBody>
      </p:sp>
      <p:sp>
        <p:nvSpPr>
          <p:cNvPr id="11" name="TextBox 10"/>
          <p:cNvSpPr txBox="1"/>
          <p:nvPr/>
        </p:nvSpPr>
        <p:spPr>
          <a:xfrm>
            <a:off x="2590800" y="2438399"/>
            <a:ext cx="2209800" cy="369332"/>
          </a:xfrm>
          <a:prstGeom prst="rect">
            <a:avLst/>
          </a:prstGeom>
          <a:noFill/>
        </p:spPr>
        <p:txBody>
          <a:bodyPr wrap="square" rtlCol="0">
            <a:spAutoFit/>
          </a:bodyPr>
          <a:lstStyle/>
          <a:p>
            <a:r>
              <a:rPr lang="en-US" dirty="0" smtClean="0"/>
              <a:t>Fe y Esperanza</a:t>
            </a:r>
            <a:endParaRPr lang="en-US" dirty="0"/>
          </a:p>
        </p:txBody>
      </p:sp>
      <p:pic>
        <p:nvPicPr>
          <p:cNvPr id="5" name="Content Placeholder 4"/>
          <p:cNvPicPr>
            <a:picLocks noGrp="1" noChangeAspect="1"/>
          </p:cNvPicPr>
          <p:nvPr>
            <p:ph sz="quarter" idx="13"/>
          </p:nvPr>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38100" y="187972"/>
            <a:ext cx="4643656" cy="3317228"/>
          </a:xfrm>
          <a:ln>
            <a:solidFill>
              <a:schemeClr val="tx1"/>
            </a:solidFill>
          </a:ln>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0" y="3657600"/>
            <a:ext cx="3886200" cy="2914650"/>
          </a:xfrm>
          <a:prstGeom prst="rect">
            <a:avLst/>
          </a:prstGeom>
          <a:ln>
            <a:solidFill>
              <a:schemeClr val="tx1"/>
            </a:solidFill>
          </a:ln>
        </p:spPr>
      </p:pic>
      <p:pic>
        <p:nvPicPr>
          <p:cNvPr id="15" name="Picture 14"/>
          <p:cNvPicPr>
            <a:picLocks noChangeAspect="1"/>
          </p:cNvPicPr>
          <p:nvPr/>
        </p:nvPicPr>
        <p:blipFill>
          <a:blip r:embed="rId5" cstate="screen">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tretch>
            <a:fillRect/>
          </a:stretch>
        </p:blipFill>
        <p:spPr>
          <a:xfrm>
            <a:off x="4648199" y="3352800"/>
            <a:ext cx="4259119" cy="3194339"/>
          </a:xfrm>
          <a:prstGeom prst="rect">
            <a:avLst/>
          </a:prstGeom>
          <a:ln>
            <a:solidFill>
              <a:schemeClr val="tx1"/>
            </a:solidFill>
          </a:ln>
        </p:spPr>
      </p:pic>
      <p:pic>
        <p:nvPicPr>
          <p:cNvPr id="6" name="Content Placeholder 5"/>
          <p:cNvPicPr>
            <a:picLocks noGrp="1" noChangeAspect="1"/>
          </p:cNvPicPr>
          <p:nvPr>
            <p:ph sz="quarter" idx="14"/>
          </p:nvPr>
        </p:nvPicPr>
        <p:blipFill>
          <a:blip r:embed="rId7" cstate="screen">
            <a:extLst>
              <a:ext uri="{28A0092B-C50C-407E-A947-70E740481C1C}">
                <a14:useLocalDpi xmlns:a14="http://schemas.microsoft.com/office/drawing/2010/main"/>
              </a:ext>
            </a:extLst>
          </a:blip>
          <a:stretch>
            <a:fillRect/>
          </a:stretch>
        </p:blipFill>
        <p:spPr>
          <a:xfrm>
            <a:off x="4343400" y="1480065"/>
            <a:ext cx="1714500" cy="2286000"/>
          </a:xfrm>
          <a:ln>
            <a:solidFill>
              <a:schemeClr val="tx1"/>
            </a:solidFill>
          </a:ln>
        </p:spPr>
      </p:pic>
    </p:spTree>
    <p:extLst>
      <p:ext uri="{BB962C8B-B14F-4D97-AF65-F5344CB8AC3E}">
        <p14:creationId xmlns:p14="http://schemas.microsoft.com/office/powerpoint/2010/main" val="292831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few of the Health &amp; wellness issues in el </a:t>
            </a:r>
            <a:r>
              <a:rPr lang="en-US" dirty="0" err="1" smtClean="0"/>
              <a:t>salvador</a:t>
            </a:r>
            <a:endParaRPr lang="en-US" dirty="0"/>
          </a:p>
        </p:txBody>
      </p:sp>
      <p:sp>
        <p:nvSpPr>
          <p:cNvPr id="3" name="Content Placeholder 2"/>
          <p:cNvSpPr>
            <a:spLocks noGrp="1"/>
          </p:cNvSpPr>
          <p:nvPr>
            <p:ph idx="1"/>
          </p:nvPr>
        </p:nvSpPr>
        <p:spPr/>
        <p:txBody>
          <a:bodyPr/>
          <a:lstStyle/>
          <a:p>
            <a:r>
              <a:rPr lang="en-US" dirty="0" smtClean="0"/>
              <a:t>Climate change and natural disasters impact food security</a:t>
            </a:r>
          </a:p>
          <a:p>
            <a:r>
              <a:rPr lang="en-US" dirty="0" smtClean="0"/>
              <a:t>Poverty limits access to healthy foods and medicines</a:t>
            </a:r>
          </a:p>
          <a:p>
            <a:r>
              <a:rPr lang="en-US" dirty="0" smtClean="0"/>
              <a:t>Contaminated soil and water cause skin infection, internal infection and kidney disease</a:t>
            </a:r>
          </a:p>
          <a:p>
            <a:r>
              <a:rPr lang="en-US" dirty="0" smtClean="0"/>
              <a:t>Mosquitoes cause dengue</a:t>
            </a:r>
          </a:p>
          <a:p>
            <a:r>
              <a:rPr lang="en-US" dirty="0" smtClean="0"/>
              <a:t>Many people with indigenous heritage struggle with diabetes</a:t>
            </a:r>
          </a:p>
          <a:p>
            <a:r>
              <a:rPr lang="en-US" dirty="0" smtClean="0"/>
              <a:t>Hauling water and wood, working in the fields and domestic work cause chronic pain and aggravate arthritis</a:t>
            </a:r>
          </a:p>
          <a:p>
            <a:r>
              <a:rPr lang="en-US" dirty="0" smtClean="0"/>
              <a:t>Air pollution, dusty fields,  and indoor cooking fires irritate eyes and cause allergy and asthma attacks</a:t>
            </a:r>
          </a:p>
          <a:p>
            <a:endParaRPr lang="en-US" dirty="0"/>
          </a:p>
        </p:txBody>
      </p:sp>
    </p:spTree>
    <p:extLst>
      <p:ext uri="{BB962C8B-B14F-4D97-AF65-F5344CB8AC3E}">
        <p14:creationId xmlns:p14="http://schemas.microsoft.com/office/powerpoint/2010/main" val="922031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1981200" cy="1143000"/>
          </a:xfrm>
          <a:solidFill>
            <a:schemeClr val="accent1">
              <a:lumMod val="60000"/>
              <a:lumOff val="40000"/>
            </a:schemeClr>
          </a:solidFill>
        </p:spPr>
        <p:txBody>
          <a:bodyPr/>
          <a:lstStyle/>
          <a:p>
            <a:pPr algn="ctr"/>
            <a:r>
              <a:rPr lang="en-US" dirty="0" smtClean="0">
                <a:solidFill>
                  <a:schemeClr val="bg1"/>
                </a:solidFill>
              </a:rPr>
              <a:t>impact</a:t>
            </a:r>
            <a:endParaRPr lang="en-US" dirty="0">
              <a:solidFill>
                <a:schemeClr val="bg1"/>
              </a:solidFill>
            </a:endParaRPr>
          </a:p>
        </p:txBody>
      </p:sp>
      <p:pic>
        <p:nvPicPr>
          <p:cNvPr id="10" name="Content Placeholder 9"/>
          <p:cNvPicPr>
            <a:picLocks noGrp="1" noChangeAspect="1"/>
          </p:cNvPicPr>
          <p:nvPr>
            <p:ph sz="quarter" idx="14"/>
          </p:nvPr>
        </p:nvPicPr>
        <p:blipFill>
          <a:blip r:embed="rId2" cstate="screen">
            <a:extLst>
              <a:ext uri="{28A0092B-C50C-407E-A947-70E740481C1C}">
                <a14:useLocalDpi xmlns:a14="http://schemas.microsoft.com/office/drawing/2010/main"/>
              </a:ext>
            </a:extLst>
          </a:blip>
          <a:stretch>
            <a:fillRect/>
          </a:stretch>
        </p:blipFill>
        <p:spPr>
          <a:xfrm>
            <a:off x="2743200" y="304800"/>
            <a:ext cx="3657600" cy="2743200"/>
          </a:xfrm>
          <a:ln>
            <a:solidFill>
              <a:schemeClr val="tx1"/>
            </a:solidFill>
          </a:ln>
        </p:spPr>
      </p:pic>
      <p:sp>
        <p:nvSpPr>
          <p:cNvPr id="4" name="Text Placeholder 3"/>
          <p:cNvSpPr>
            <a:spLocks noGrp="1"/>
          </p:cNvSpPr>
          <p:nvPr>
            <p:ph type="body" sz="quarter" idx="3"/>
          </p:nvPr>
        </p:nvSpPr>
        <p:spPr>
          <a:xfrm>
            <a:off x="5486400" y="304800"/>
            <a:ext cx="685800" cy="639762"/>
          </a:xfrm>
        </p:spPr>
        <p:txBody>
          <a:bodyPr/>
          <a:lstStyle/>
          <a:p>
            <a:r>
              <a:rPr lang="en-US" dirty="0" smtClean="0"/>
              <a:t>2008</a:t>
            </a:r>
            <a:endParaRPr lang="en-US" dirty="0"/>
          </a:p>
        </p:txBody>
      </p:sp>
      <p:pic>
        <p:nvPicPr>
          <p:cNvPr id="9" name="Content Placeholder 8"/>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838200" y="2057400"/>
            <a:ext cx="3485435" cy="3200400"/>
          </a:xfrm>
          <a:ln>
            <a:solidFill>
              <a:schemeClr val="tx1"/>
            </a:solidFill>
          </a:ln>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00600" y="2514600"/>
            <a:ext cx="3352800" cy="4119418"/>
          </a:xfrm>
          <a:prstGeom prst="rect">
            <a:avLst/>
          </a:prstGeom>
          <a:ln>
            <a:solidFill>
              <a:schemeClr val="tx1"/>
            </a:solidFill>
          </a:ln>
        </p:spPr>
      </p:pic>
      <p:sp>
        <p:nvSpPr>
          <p:cNvPr id="13" name="TextBox 12"/>
          <p:cNvSpPr txBox="1"/>
          <p:nvPr/>
        </p:nvSpPr>
        <p:spPr>
          <a:xfrm rot="387918">
            <a:off x="391374" y="5852136"/>
            <a:ext cx="3276600" cy="461665"/>
          </a:xfrm>
          <a:prstGeom prst="rect">
            <a:avLst/>
          </a:prstGeom>
          <a:noFill/>
        </p:spPr>
        <p:txBody>
          <a:bodyPr wrap="square" rtlCol="0">
            <a:spAutoFit/>
          </a:bodyPr>
          <a:lstStyle/>
          <a:p>
            <a:r>
              <a:rPr lang="en-US" sz="2400" dirty="0" err="1" smtClean="0">
                <a:solidFill>
                  <a:schemeClr val="bg1"/>
                </a:solidFill>
                <a:latin typeface="Lucida Handwriting" pitchFamily="66" charset="0"/>
              </a:rPr>
              <a:t>Miguelito</a:t>
            </a:r>
            <a:endParaRPr lang="en-US" sz="2400" dirty="0">
              <a:solidFill>
                <a:schemeClr val="bg1"/>
              </a:solidFill>
              <a:latin typeface="Lucida Handwriting" pitchFamily="66" charset="0"/>
            </a:endParaRPr>
          </a:p>
        </p:txBody>
      </p:sp>
      <p:sp>
        <p:nvSpPr>
          <p:cNvPr id="3" name="TextBox 2"/>
          <p:cNvSpPr txBox="1"/>
          <p:nvPr/>
        </p:nvSpPr>
        <p:spPr>
          <a:xfrm>
            <a:off x="6629400" y="6082968"/>
            <a:ext cx="1295400" cy="369332"/>
          </a:xfrm>
          <a:prstGeom prst="rect">
            <a:avLst/>
          </a:prstGeom>
          <a:noFill/>
        </p:spPr>
        <p:txBody>
          <a:bodyPr wrap="square" rtlCol="0">
            <a:spAutoFit/>
          </a:bodyPr>
          <a:lstStyle/>
          <a:p>
            <a:r>
              <a:rPr lang="en-US" dirty="0" smtClean="0"/>
              <a:t>2013</a:t>
            </a:r>
            <a:endParaRPr lang="en-US" dirty="0"/>
          </a:p>
        </p:txBody>
      </p:sp>
    </p:spTree>
    <p:extLst>
      <p:ext uri="{BB962C8B-B14F-4D97-AF65-F5344CB8AC3E}">
        <p14:creationId xmlns:p14="http://schemas.microsoft.com/office/powerpoint/2010/main" val="175293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entral_america"/>
          <p:cNvPicPr>
            <a:picLocks noChangeAspect="1" noChangeArrowheads="1"/>
          </p:cNvPicPr>
          <p:nvPr/>
        </p:nvPicPr>
        <p:blipFill>
          <a:blip r:embed="rId2">
            <a:lum bright="-6000"/>
            <a:extLst>
              <a:ext uri="{28A0092B-C50C-407E-A947-70E740481C1C}">
                <a14:useLocalDpi xmlns:a14="http://schemas.microsoft.com/office/drawing/2010/main"/>
              </a:ext>
            </a:extLst>
          </a:blip>
          <a:srcRect/>
          <a:stretch>
            <a:fillRect/>
          </a:stretch>
        </p:blipFill>
        <p:spPr bwMode="auto">
          <a:xfrm>
            <a:off x="304800" y="2752725"/>
            <a:ext cx="5257800" cy="3876675"/>
          </a:xfrm>
          <a:prstGeom prst="rect">
            <a:avLst/>
          </a:prstGeom>
          <a:noFill/>
          <a:extLst>
            <a:ext uri="{909E8E84-426E-40DD-AFC4-6F175D3DCCD1}">
              <a14:hiddenFill xmlns:a14="http://schemas.microsoft.com/office/drawing/2010/main">
                <a:solidFill>
                  <a:srgbClr val="FFFFFF"/>
                </a:solidFill>
              </a14:hiddenFill>
            </a:ext>
          </a:extLst>
        </p:spPr>
      </p:pic>
      <p:sp>
        <p:nvSpPr>
          <p:cNvPr id="25604" name="AutoShape 4"/>
          <p:cNvSpPr>
            <a:spLocks noChangeArrowheads="1"/>
          </p:cNvSpPr>
          <p:nvPr/>
        </p:nvSpPr>
        <p:spPr bwMode="auto">
          <a:xfrm rot="6761628">
            <a:off x="1066800" y="4648200"/>
            <a:ext cx="762000" cy="381000"/>
          </a:xfrm>
          <a:prstGeom prst="leftArrow">
            <a:avLst>
              <a:gd name="adj1" fmla="val 50000"/>
              <a:gd name="adj2"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25605" name="Picture 5" descr="Linda's pics 015"/>
          <p:cNvPicPr>
            <a:picLocks noChangeAspect="1" noChangeArrowheads="1"/>
          </p:cNvPicPr>
          <p:nvPr/>
        </p:nvPicPr>
        <p:blipFill>
          <a:blip r:embed="rId3" cstate="screen">
            <a:lum bright="-6000"/>
            <a:extLst>
              <a:ext uri="{28A0092B-C50C-407E-A947-70E740481C1C}">
                <a14:useLocalDpi xmlns:a14="http://schemas.microsoft.com/office/drawing/2010/main"/>
              </a:ext>
            </a:extLst>
          </a:blip>
          <a:srcRect/>
          <a:stretch>
            <a:fillRect/>
          </a:stretch>
        </p:blipFill>
        <p:spPr bwMode="auto">
          <a:xfrm>
            <a:off x="3657600" y="228600"/>
            <a:ext cx="5334000" cy="3998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7" name="Text Box 7"/>
          <p:cNvSpPr txBox="1">
            <a:spLocks noChangeArrowheads="1"/>
          </p:cNvSpPr>
          <p:nvPr/>
        </p:nvSpPr>
        <p:spPr bwMode="auto">
          <a:xfrm>
            <a:off x="304800" y="304800"/>
            <a:ext cx="31242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dirty="0" smtClean="0">
                <a:solidFill>
                  <a:schemeClr val="accent3">
                    <a:lumMod val="60000"/>
                    <a:lumOff val="40000"/>
                  </a:schemeClr>
                </a:solidFill>
                <a:latin typeface="+mj-lt"/>
              </a:rPr>
              <a:t>El Salvador’s location brings nature’s beauty and nature’s challenges…</a:t>
            </a:r>
            <a:endParaRPr lang="en-US" sz="3000" dirty="0">
              <a:solidFill>
                <a:schemeClr val="accent3">
                  <a:lumMod val="60000"/>
                  <a:lumOff val="40000"/>
                </a:schemeClr>
              </a:solidFill>
              <a:latin typeface="+mj-lt"/>
            </a:endParaRPr>
          </a:p>
        </p:txBody>
      </p:sp>
    </p:spTree>
    <p:extLst>
      <p:ext uri="{BB962C8B-B14F-4D97-AF65-F5344CB8AC3E}">
        <p14:creationId xmlns:p14="http://schemas.microsoft.com/office/powerpoint/2010/main" val="1131742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5604"/>
                                        </p:tgtEl>
                                        <p:attrNameLst>
                                          <p:attrName>style.visibility</p:attrName>
                                        </p:attrNameLst>
                                      </p:cBhvr>
                                      <p:to>
                                        <p:strVal val="visible"/>
                                      </p:to>
                                    </p:set>
                                    <p:anim calcmode="lin" valueType="num">
                                      <p:cBhvr>
                                        <p:cTn id="7" dur="1000" fill="hold"/>
                                        <p:tgtEl>
                                          <p:spTgt spid="25604"/>
                                        </p:tgtEl>
                                        <p:attrNameLst>
                                          <p:attrName>ppt_w</p:attrName>
                                        </p:attrNameLst>
                                      </p:cBhvr>
                                      <p:tavLst>
                                        <p:tav tm="0">
                                          <p:val>
                                            <p:fltVal val="0"/>
                                          </p:val>
                                        </p:tav>
                                        <p:tav tm="100000">
                                          <p:val>
                                            <p:strVal val="#ppt_w"/>
                                          </p:val>
                                        </p:tav>
                                      </p:tavLst>
                                    </p:anim>
                                    <p:anim calcmode="lin" valueType="num">
                                      <p:cBhvr>
                                        <p:cTn id="8" dur="1000" fill="hold"/>
                                        <p:tgtEl>
                                          <p:spTgt spid="25604"/>
                                        </p:tgtEl>
                                        <p:attrNameLst>
                                          <p:attrName>ppt_h</p:attrName>
                                        </p:attrNameLst>
                                      </p:cBhvr>
                                      <p:tavLst>
                                        <p:tav tm="0">
                                          <p:val>
                                            <p:fltVal val="0"/>
                                          </p:val>
                                        </p:tav>
                                        <p:tav tm="100000">
                                          <p:val>
                                            <p:strVal val="#ppt_h"/>
                                          </p:val>
                                        </p:tav>
                                      </p:tavLst>
                                    </p:anim>
                                    <p:anim calcmode="lin" valueType="num">
                                      <p:cBhvr>
                                        <p:cTn id="9" dur="1000" fill="hold"/>
                                        <p:tgtEl>
                                          <p:spTgt spid="25604"/>
                                        </p:tgtEl>
                                        <p:attrNameLst>
                                          <p:attrName>style.rotation</p:attrName>
                                        </p:attrNameLst>
                                      </p:cBhvr>
                                      <p:tavLst>
                                        <p:tav tm="0">
                                          <p:val>
                                            <p:fltVal val="90"/>
                                          </p:val>
                                        </p:tav>
                                        <p:tav tm="100000">
                                          <p:val>
                                            <p:fltVal val="0"/>
                                          </p:val>
                                        </p:tav>
                                      </p:tavLst>
                                    </p:anim>
                                    <p:animEffect transition="in" filter="fade">
                                      <p:cBhvr>
                                        <p:cTn id="10"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01000" cy="1754326"/>
          </a:xfrm>
          <a:prstGeom prst="rect">
            <a:avLst/>
          </a:prstGeom>
          <a:noFill/>
        </p:spPr>
        <p:txBody>
          <a:bodyPr wrap="square" rtlCol="0">
            <a:spAutoFit/>
          </a:bodyPr>
          <a:lstStyle/>
          <a:p>
            <a:r>
              <a:rPr lang="en-US" sz="2400" dirty="0" smtClean="0"/>
              <a:t>The Greater Milwaukee Synod and Salvadoran Lutheran Church have been working together to bring holistic healing to children and adults since 2000.  </a:t>
            </a:r>
            <a:endParaRPr lang="en-US" sz="2400" dirty="0"/>
          </a:p>
          <a:p>
            <a:endParaRPr lang="en-US" dirty="0" smtClean="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3400" y="2469918"/>
            <a:ext cx="3896095" cy="27116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2469918"/>
            <a:ext cx="4361076" cy="29128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2133600" y="5382767"/>
            <a:ext cx="1905000" cy="369332"/>
          </a:xfrm>
          <a:prstGeom prst="rect">
            <a:avLst/>
          </a:prstGeom>
          <a:noFill/>
        </p:spPr>
        <p:txBody>
          <a:bodyPr wrap="square" rtlCol="0">
            <a:spAutoFit/>
          </a:bodyPr>
          <a:lstStyle/>
          <a:p>
            <a:r>
              <a:rPr lang="en-US" dirty="0" smtClean="0"/>
              <a:t>Physical Exams</a:t>
            </a:r>
          </a:p>
        </p:txBody>
      </p:sp>
      <p:sp>
        <p:nvSpPr>
          <p:cNvPr id="6" name="TextBox 5"/>
          <p:cNvSpPr txBox="1"/>
          <p:nvPr/>
        </p:nvSpPr>
        <p:spPr>
          <a:xfrm>
            <a:off x="6553200" y="5382767"/>
            <a:ext cx="2133600" cy="369332"/>
          </a:xfrm>
          <a:prstGeom prst="rect">
            <a:avLst/>
          </a:prstGeom>
          <a:noFill/>
        </p:spPr>
        <p:txBody>
          <a:bodyPr wrap="square" rtlCol="0">
            <a:spAutoFit/>
          </a:bodyPr>
          <a:lstStyle/>
          <a:p>
            <a:r>
              <a:rPr lang="en-US" dirty="0" smtClean="0"/>
              <a:t>Learning for Kids</a:t>
            </a:r>
            <a:endParaRPr lang="en-US" dirty="0"/>
          </a:p>
        </p:txBody>
      </p:sp>
      <p:sp>
        <p:nvSpPr>
          <p:cNvPr id="7" name="TextBox 6"/>
          <p:cNvSpPr txBox="1"/>
          <p:nvPr/>
        </p:nvSpPr>
        <p:spPr>
          <a:xfrm>
            <a:off x="4953000" y="6553200"/>
            <a:ext cx="4114800" cy="276999"/>
          </a:xfrm>
          <a:prstGeom prst="rect">
            <a:avLst/>
          </a:prstGeom>
          <a:noFill/>
        </p:spPr>
        <p:txBody>
          <a:bodyPr wrap="square" rtlCol="0">
            <a:spAutoFit/>
          </a:bodyPr>
          <a:lstStyle/>
          <a:p>
            <a:pPr algn="r"/>
            <a:r>
              <a:rPr lang="en-US" sz="1200" dirty="0" smtClean="0">
                <a:solidFill>
                  <a:schemeClr val="tx2">
                    <a:lumMod val="10000"/>
                  </a:schemeClr>
                </a:solidFill>
              </a:rPr>
              <a:t>Los </a:t>
            </a:r>
            <a:r>
              <a:rPr lang="en-US" sz="1200" dirty="0" err="1" smtClean="0">
                <a:solidFill>
                  <a:schemeClr val="tx2">
                    <a:lumMod val="10000"/>
                  </a:schemeClr>
                </a:solidFill>
              </a:rPr>
              <a:t>Héroes</a:t>
            </a:r>
            <a:r>
              <a:rPr lang="en-US" sz="1200" dirty="0" smtClean="0">
                <a:solidFill>
                  <a:schemeClr val="tx2">
                    <a:lumMod val="10000"/>
                  </a:schemeClr>
                </a:solidFill>
              </a:rPr>
              <a:t>, St. John’s &amp; All Peoples in August 2000</a:t>
            </a:r>
            <a:endParaRPr lang="en-US" sz="1200" dirty="0">
              <a:solidFill>
                <a:schemeClr val="tx2">
                  <a:lumMod val="10000"/>
                </a:schemeClr>
              </a:solidFill>
            </a:endParaRPr>
          </a:p>
        </p:txBody>
      </p:sp>
    </p:spTree>
    <p:extLst>
      <p:ext uri="{BB962C8B-B14F-4D97-AF65-F5344CB8AC3E}">
        <p14:creationId xmlns:p14="http://schemas.microsoft.com/office/powerpoint/2010/main" val="3403097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473" y="304800"/>
            <a:ext cx="4038600" cy="5262979"/>
          </a:xfrm>
          <a:prstGeom prst="rect">
            <a:avLst/>
          </a:prstGeom>
          <a:noFill/>
        </p:spPr>
        <p:txBody>
          <a:bodyPr wrap="square" rtlCol="0">
            <a:spAutoFit/>
          </a:bodyPr>
          <a:lstStyle/>
          <a:p>
            <a:r>
              <a:rPr lang="en-US" sz="2400" dirty="0" smtClean="0"/>
              <a:t>Over the years, the mission expanded and served people in more locations.  In 2013, the Greater Milwaukee Synod was asked by the Salvadoran Lutheran Church to hold two Missions of Healing, one in the north, and one in the south, with two sets of volunteers.  The hope is to add a third Mission of Healing in the eastern part of the country</a:t>
            </a:r>
            <a:r>
              <a:rPr lang="en-US" sz="2400" dirty="0"/>
              <a:t> </a:t>
            </a:r>
            <a:r>
              <a:rPr lang="en-US" sz="2400" dirty="0" smtClean="0"/>
              <a:t>(a one day trial run was held there in 2012.)</a:t>
            </a:r>
            <a:endParaRPr lang="en-US" dirty="0"/>
          </a:p>
        </p:txBody>
      </p:sp>
      <p:pic>
        <p:nvPicPr>
          <p:cNvPr id="3" name="Picture 2"/>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rot="5006810">
            <a:off x="4814238" y="1357527"/>
            <a:ext cx="3987800" cy="3987801"/>
          </a:xfrm>
          <a:prstGeom prst="rect">
            <a:avLst/>
          </a:prstGeom>
        </p:spPr>
      </p:pic>
    </p:spTree>
    <p:extLst>
      <p:ext uri="{BB962C8B-B14F-4D97-AF65-F5344CB8AC3E}">
        <p14:creationId xmlns:p14="http://schemas.microsoft.com/office/powerpoint/2010/main" val="2207734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2400" y="533400"/>
            <a:ext cx="8839200" cy="561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4038600"/>
            <a:ext cx="990600" cy="276999"/>
          </a:xfrm>
          <a:prstGeom prst="rect">
            <a:avLst/>
          </a:prstGeom>
          <a:solidFill>
            <a:schemeClr val="accent1">
              <a:lumMod val="40000"/>
              <a:lumOff val="60000"/>
            </a:schemeClr>
          </a:solidFill>
          <a:ln>
            <a:solidFill>
              <a:schemeClr val="bg1"/>
            </a:solidFill>
          </a:ln>
        </p:spPr>
        <p:txBody>
          <a:bodyPr wrap="square" rtlCol="0">
            <a:spAutoFit/>
          </a:bodyPr>
          <a:lstStyle/>
          <a:p>
            <a:r>
              <a:rPr lang="en-US" sz="1200" dirty="0" smtClean="0">
                <a:solidFill>
                  <a:schemeClr val="bg1"/>
                </a:solidFill>
              </a:rPr>
              <a:t>Our Savior’s</a:t>
            </a:r>
            <a:endParaRPr lang="en-US" sz="1200" dirty="0">
              <a:solidFill>
                <a:schemeClr val="bg1"/>
              </a:solidFill>
            </a:endParaRPr>
          </a:p>
        </p:txBody>
      </p:sp>
      <p:sp>
        <p:nvSpPr>
          <p:cNvPr id="4" name="TextBox 3"/>
          <p:cNvSpPr txBox="1"/>
          <p:nvPr/>
        </p:nvSpPr>
        <p:spPr>
          <a:xfrm>
            <a:off x="571500" y="4599978"/>
            <a:ext cx="1104900" cy="276999"/>
          </a:xfrm>
          <a:prstGeom prst="rect">
            <a:avLst/>
          </a:prstGeom>
          <a:solidFill>
            <a:schemeClr val="accent1">
              <a:lumMod val="40000"/>
              <a:lumOff val="60000"/>
            </a:schemeClr>
          </a:solidFill>
          <a:ln>
            <a:solidFill>
              <a:schemeClr val="bg1"/>
            </a:solidFill>
          </a:ln>
        </p:spPr>
        <p:txBody>
          <a:bodyPr wrap="square" rtlCol="0">
            <a:spAutoFit/>
          </a:bodyPr>
          <a:lstStyle/>
          <a:p>
            <a:r>
              <a:rPr lang="en-US" sz="1200" dirty="0" smtClean="0">
                <a:solidFill>
                  <a:schemeClr val="bg1"/>
                </a:solidFill>
              </a:rPr>
              <a:t>Abiding Savior</a:t>
            </a:r>
            <a:endParaRPr lang="en-US" sz="1200" dirty="0">
              <a:solidFill>
                <a:schemeClr val="bg1"/>
              </a:solidFill>
            </a:endParaRPr>
          </a:p>
        </p:txBody>
      </p:sp>
      <p:sp>
        <p:nvSpPr>
          <p:cNvPr id="5" name="TextBox 4"/>
          <p:cNvSpPr txBox="1"/>
          <p:nvPr/>
        </p:nvSpPr>
        <p:spPr>
          <a:xfrm>
            <a:off x="1771650" y="4195465"/>
            <a:ext cx="800100" cy="276999"/>
          </a:xfrm>
          <a:prstGeom prst="rect">
            <a:avLst/>
          </a:prstGeom>
          <a:solidFill>
            <a:schemeClr val="accent1">
              <a:lumMod val="40000"/>
              <a:lumOff val="60000"/>
            </a:schemeClr>
          </a:solidFill>
          <a:ln>
            <a:solidFill>
              <a:schemeClr val="bg1"/>
            </a:solidFill>
          </a:ln>
        </p:spPr>
        <p:txBody>
          <a:bodyPr wrap="square" rtlCol="0">
            <a:spAutoFit/>
          </a:bodyPr>
          <a:lstStyle/>
          <a:p>
            <a:r>
              <a:rPr lang="en-US" sz="1200" dirty="0" smtClean="0">
                <a:solidFill>
                  <a:schemeClr val="bg1"/>
                </a:solidFill>
              </a:rPr>
              <a:t>St. Peter</a:t>
            </a:r>
            <a:endParaRPr lang="en-US" sz="1200" dirty="0">
              <a:solidFill>
                <a:schemeClr val="bg1"/>
              </a:solidFill>
            </a:endParaRPr>
          </a:p>
        </p:txBody>
      </p:sp>
      <p:sp>
        <p:nvSpPr>
          <p:cNvPr id="6" name="TextBox 5"/>
          <p:cNvSpPr txBox="1"/>
          <p:nvPr/>
        </p:nvSpPr>
        <p:spPr>
          <a:xfrm>
            <a:off x="1733550" y="4738477"/>
            <a:ext cx="838200" cy="646331"/>
          </a:xfrm>
          <a:prstGeom prst="rect">
            <a:avLst/>
          </a:prstGeom>
          <a:solidFill>
            <a:schemeClr val="accent1">
              <a:lumMod val="40000"/>
              <a:lumOff val="60000"/>
            </a:schemeClr>
          </a:solidFill>
          <a:ln>
            <a:solidFill>
              <a:schemeClr val="bg1"/>
            </a:solidFill>
          </a:ln>
        </p:spPr>
        <p:txBody>
          <a:bodyPr wrap="square" rtlCol="0">
            <a:spAutoFit/>
          </a:bodyPr>
          <a:lstStyle/>
          <a:p>
            <a:r>
              <a:rPr lang="en-US" sz="1200" dirty="0" smtClean="0">
                <a:solidFill>
                  <a:schemeClr val="bg1"/>
                </a:solidFill>
              </a:rPr>
              <a:t>St. John’s &amp; All </a:t>
            </a:r>
            <a:r>
              <a:rPr lang="en-US" sz="1200" dirty="0" err="1" smtClean="0">
                <a:solidFill>
                  <a:schemeClr val="bg1"/>
                </a:solidFill>
              </a:rPr>
              <a:t>Peopless</a:t>
            </a:r>
            <a:endParaRPr lang="en-US" sz="1200" dirty="0">
              <a:solidFill>
                <a:schemeClr val="bg1"/>
              </a:solidFill>
            </a:endParaRPr>
          </a:p>
        </p:txBody>
      </p:sp>
      <p:sp>
        <p:nvSpPr>
          <p:cNvPr id="7" name="TextBox 6"/>
          <p:cNvSpPr txBox="1"/>
          <p:nvPr/>
        </p:nvSpPr>
        <p:spPr>
          <a:xfrm>
            <a:off x="6324600" y="5505376"/>
            <a:ext cx="838200" cy="276999"/>
          </a:xfrm>
          <a:prstGeom prst="rect">
            <a:avLst/>
          </a:prstGeom>
          <a:solidFill>
            <a:schemeClr val="accent1">
              <a:lumMod val="40000"/>
              <a:lumOff val="60000"/>
            </a:schemeClr>
          </a:solidFill>
          <a:ln>
            <a:solidFill>
              <a:schemeClr val="bg1"/>
            </a:solidFill>
          </a:ln>
        </p:spPr>
        <p:txBody>
          <a:bodyPr wrap="square" rtlCol="0">
            <a:spAutoFit/>
          </a:bodyPr>
          <a:lstStyle/>
          <a:p>
            <a:r>
              <a:rPr lang="en-US" sz="1200" dirty="0" smtClean="0">
                <a:solidFill>
                  <a:schemeClr val="bg1"/>
                </a:solidFill>
              </a:rPr>
              <a:t>Lake Park</a:t>
            </a:r>
            <a:endParaRPr lang="en-US" sz="1200" dirty="0">
              <a:solidFill>
                <a:schemeClr val="bg1"/>
              </a:solidFill>
            </a:endParaRPr>
          </a:p>
        </p:txBody>
      </p:sp>
      <p:sp>
        <p:nvSpPr>
          <p:cNvPr id="8" name="TextBox 7"/>
          <p:cNvSpPr txBox="1"/>
          <p:nvPr/>
        </p:nvSpPr>
        <p:spPr>
          <a:xfrm>
            <a:off x="5410200" y="5505375"/>
            <a:ext cx="838200" cy="276999"/>
          </a:xfrm>
          <a:prstGeom prst="rect">
            <a:avLst/>
          </a:prstGeom>
          <a:solidFill>
            <a:schemeClr val="accent1">
              <a:lumMod val="40000"/>
              <a:lumOff val="60000"/>
            </a:schemeClr>
          </a:solidFill>
          <a:ln>
            <a:solidFill>
              <a:schemeClr val="bg1"/>
            </a:solidFill>
          </a:ln>
        </p:spPr>
        <p:txBody>
          <a:bodyPr wrap="square" rtlCol="0">
            <a:spAutoFit/>
          </a:bodyPr>
          <a:lstStyle/>
          <a:p>
            <a:r>
              <a:rPr lang="en-US" sz="1200" dirty="0" smtClean="0">
                <a:solidFill>
                  <a:schemeClr val="bg1"/>
                </a:solidFill>
              </a:rPr>
              <a:t>Grace</a:t>
            </a:r>
            <a:endParaRPr lang="en-US" sz="1200" dirty="0">
              <a:solidFill>
                <a:schemeClr val="bg1"/>
              </a:solidFill>
            </a:endParaRPr>
          </a:p>
        </p:txBody>
      </p:sp>
      <p:sp>
        <p:nvSpPr>
          <p:cNvPr id="9" name="TextBox 8"/>
          <p:cNvSpPr txBox="1"/>
          <p:nvPr/>
        </p:nvSpPr>
        <p:spPr>
          <a:xfrm>
            <a:off x="3733800" y="5274542"/>
            <a:ext cx="990600" cy="276999"/>
          </a:xfrm>
          <a:prstGeom prst="rect">
            <a:avLst/>
          </a:prstGeom>
          <a:solidFill>
            <a:schemeClr val="accent1">
              <a:lumMod val="40000"/>
              <a:lumOff val="60000"/>
            </a:schemeClr>
          </a:solidFill>
          <a:ln>
            <a:solidFill>
              <a:schemeClr val="bg1"/>
            </a:solidFill>
          </a:ln>
        </p:spPr>
        <p:txBody>
          <a:bodyPr wrap="square" rtlCol="0">
            <a:spAutoFit/>
          </a:bodyPr>
          <a:lstStyle/>
          <a:p>
            <a:r>
              <a:rPr lang="en-US" sz="1200" dirty="0" smtClean="0">
                <a:solidFill>
                  <a:schemeClr val="bg1"/>
                </a:solidFill>
              </a:rPr>
              <a:t>North Cape</a:t>
            </a:r>
            <a:endParaRPr lang="en-US" sz="1200" dirty="0">
              <a:solidFill>
                <a:schemeClr val="bg1"/>
              </a:solidFill>
            </a:endParaRPr>
          </a:p>
        </p:txBody>
      </p:sp>
      <p:sp>
        <p:nvSpPr>
          <p:cNvPr id="10" name="TextBox 9"/>
          <p:cNvSpPr txBox="1"/>
          <p:nvPr/>
        </p:nvSpPr>
        <p:spPr>
          <a:xfrm>
            <a:off x="2571750" y="4738477"/>
            <a:ext cx="933450" cy="276999"/>
          </a:xfrm>
          <a:prstGeom prst="rect">
            <a:avLst/>
          </a:prstGeom>
          <a:solidFill>
            <a:schemeClr val="accent1">
              <a:lumMod val="40000"/>
              <a:lumOff val="60000"/>
            </a:schemeClr>
          </a:solidFill>
          <a:ln>
            <a:solidFill>
              <a:schemeClr val="bg1"/>
            </a:solidFill>
          </a:ln>
        </p:spPr>
        <p:txBody>
          <a:bodyPr wrap="square" rtlCol="0">
            <a:spAutoFit/>
          </a:bodyPr>
          <a:lstStyle/>
          <a:p>
            <a:r>
              <a:rPr lang="en-US" sz="1200" dirty="0" smtClean="0">
                <a:solidFill>
                  <a:schemeClr val="bg1"/>
                </a:solidFill>
              </a:rPr>
              <a:t>Atonement</a:t>
            </a:r>
            <a:endParaRPr lang="en-US" sz="1200" dirty="0">
              <a:solidFill>
                <a:schemeClr val="bg1"/>
              </a:solidFill>
            </a:endParaRPr>
          </a:p>
        </p:txBody>
      </p:sp>
      <p:sp>
        <p:nvSpPr>
          <p:cNvPr id="11" name="TextBox 10"/>
          <p:cNvSpPr txBox="1"/>
          <p:nvPr/>
        </p:nvSpPr>
        <p:spPr>
          <a:xfrm>
            <a:off x="2819400" y="5495775"/>
            <a:ext cx="685800" cy="276999"/>
          </a:xfrm>
          <a:prstGeom prst="rect">
            <a:avLst/>
          </a:prstGeom>
          <a:solidFill>
            <a:schemeClr val="accent1">
              <a:lumMod val="40000"/>
              <a:lumOff val="60000"/>
            </a:schemeClr>
          </a:solidFill>
          <a:ln>
            <a:solidFill>
              <a:schemeClr val="bg1"/>
            </a:solidFill>
          </a:ln>
        </p:spPr>
        <p:txBody>
          <a:bodyPr wrap="square" rtlCol="0">
            <a:spAutoFit/>
          </a:bodyPr>
          <a:lstStyle/>
          <a:p>
            <a:r>
              <a:rPr lang="en-US" sz="1200" dirty="0" smtClean="0">
                <a:solidFill>
                  <a:schemeClr val="bg1"/>
                </a:solidFill>
              </a:rPr>
              <a:t>Cross</a:t>
            </a:r>
            <a:endParaRPr lang="en-US" sz="1200" dirty="0">
              <a:solidFill>
                <a:schemeClr val="bg1"/>
              </a:solidFill>
            </a:endParaRPr>
          </a:p>
        </p:txBody>
      </p:sp>
      <p:sp>
        <p:nvSpPr>
          <p:cNvPr id="12" name="TextBox 11"/>
          <p:cNvSpPr txBox="1"/>
          <p:nvPr/>
        </p:nvSpPr>
        <p:spPr>
          <a:xfrm>
            <a:off x="3276600" y="4304790"/>
            <a:ext cx="723900" cy="461665"/>
          </a:xfrm>
          <a:prstGeom prst="rect">
            <a:avLst/>
          </a:prstGeom>
          <a:solidFill>
            <a:schemeClr val="accent1">
              <a:lumMod val="40000"/>
              <a:lumOff val="60000"/>
            </a:schemeClr>
          </a:solidFill>
          <a:ln>
            <a:solidFill>
              <a:schemeClr val="bg1"/>
            </a:solidFill>
          </a:ln>
        </p:spPr>
        <p:txBody>
          <a:bodyPr wrap="square" rtlCol="0">
            <a:spAutoFit/>
          </a:bodyPr>
          <a:lstStyle/>
          <a:p>
            <a:r>
              <a:rPr lang="en-US" sz="1200" dirty="0" smtClean="0">
                <a:solidFill>
                  <a:schemeClr val="bg1"/>
                </a:solidFill>
              </a:rPr>
              <a:t>Cross of Life</a:t>
            </a:r>
            <a:endParaRPr lang="en-US" sz="1200" dirty="0">
              <a:solidFill>
                <a:schemeClr val="bg1"/>
              </a:solidFill>
            </a:endParaRPr>
          </a:p>
        </p:txBody>
      </p:sp>
      <p:sp>
        <p:nvSpPr>
          <p:cNvPr id="13" name="TextBox 12"/>
          <p:cNvSpPr txBox="1"/>
          <p:nvPr/>
        </p:nvSpPr>
        <p:spPr>
          <a:xfrm>
            <a:off x="5029200" y="1129099"/>
            <a:ext cx="838200" cy="276999"/>
          </a:xfrm>
          <a:prstGeom prst="rect">
            <a:avLst/>
          </a:prstGeom>
          <a:solidFill>
            <a:schemeClr val="accent1">
              <a:lumMod val="40000"/>
              <a:lumOff val="60000"/>
            </a:schemeClr>
          </a:solidFill>
          <a:ln>
            <a:solidFill>
              <a:schemeClr val="bg1"/>
            </a:solidFill>
          </a:ln>
        </p:spPr>
        <p:txBody>
          <a:bodyPr wrap="square" rtlCol="0">
            <a:spAutoFit/>
          </a:bodyPr>
          <a:lstStyle/>
          <a:p>
            <a:r>
              <a:rPr lang="en-US" sz="1200" dirty="0" smtClean="0">
                <a:solidFill>
                  <a:schemeClr val="bg1"/>
                </a:solidFill>
              </a:rPr>
              <a:t>Galilee</a:t>
            </a:r>
            <a:endParaRPr lang="en-US" sz="1200" dirty="0">
              <a:solidFill>
                <a:schemeClr val="bg1"/>
              </a:solidFill>
            </a:endParaRPr>
          </a:p>
        </p:txBody>
      </p:sp>
      <p:sp>
        <p:nvSpPr>
          <p:cNvPr id="14" name="TextBox 13"/>
          <p:cNvSpPr txBox="1"/>
          <p:nvPr/>
        </p:nvSpPr>
        <p:spPr>
          <a:xfrm>
            <a:off x="7010400" y="1129099"/>
            <a:ext cx="990600" cy="646331"/>
          </a:xfrm>
          <a:prstGeom prst="rect">
            <a:avLst/>
          </a:prstGeom>
          <a:solidFill>
            <a:schemeClr val="accent1">
              <a:lumMod val="40000"/>
              <a:lumOff val="60000"/>
            </a:schemeClr>
          </a:solidFill>
          <a:ln>
            <a:solidFill>
              <a:schemeClr val="bg1"/>
            </a:solidFill>
          </a:ln>
        </p:spPr>
        <p:txBody>
          <a:bodyPr wrap="square" rtlCol="0">
            <a:spAutoFit/>
          </a:bodyPr>
          <a:lstStyle/>
          <a:p>
            <a:r>
              <a:rPr lang="en-US" sz="1200" dirty="0" smtClean="0">
                <a:solidFill>
                  <a:schemeClr val="bg1"/>
                </a:solidFill>
              </a:rPr>
              <a:t>Church of the Resurrection</a:t>
            </a:r>
            <a:endParaRPr lang="en-US" sz="1200" dirty="0">
              <a:solidFill>
                <a:schemeClr val="bg1"/>
              </a:solidFill>
            </a:endParaRPr>
          </a:p>
        </p:txBody>
      </p:sp>
      <p:sp>
        <p:nvSpPr>
          <p:cNvPr id="3" name="TextBox 2"/>
          <p:cNvSpPr txBox="1"/>
          <p:nvPr/>
        </p:nvSpPr>
        <p:spPr>
          <a:xfrm>
            <a:off x="152400" y="131618"/>
            <a:ext cx="8305800" cy="381000"/>
          </a:xfrm>
          <a:prstGeom prst="rect">
            <a:avLst/>
          </a:prstGeom>
          <a:noFill/>
        </p:spPr>
        <p:txBody>
          <a:bodyPr wrap="square" rtlCol="0">
            <a:spAutoFit/>
          </a:bodyPr>
          <a:lstStyle/>
          <a:p>
            <a:r>
              <a:rPr lang="en-US" dirty="0" smtClean="0"/>
              <a:t>Greater Milwaukee Synod Churches with Sister Churches in El Salvador</a:t>
            </a:r>
            <a:endParaRPr lang="en-US" dirty="0"/>
          </a:p>
        </p:txBody>
      </p:sp>
    </p:spTree>
    <p:extLst>
      <p:ext uri="{BB962C8B-B14F-4D97-AF65-F5344CB8AC3E}">
        <p14:creationId xmlns:p14="http://schemas.microsoft.com/office/powerpoint/2010/main" val="3909943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586" y="304800"/>
            <a:ext cx="4268614" cy="3046988"/>
          </a:xfrm>
          <a:prstGeom prst="rect">
            <a:avLst/>
          </a:prstGeom>
        </p:spPr>
        <p:txBody>
          <a:bodyPr wrap="square">
            <a:spAutoFit/>
          </a:bodyPr>
          <a:lstStyle/>
          <a:p>
            <a:r>
              <a:rPr lang="en-US" sz="2400" dirty="0" smtClean="0"/>
              <a:t>The Greater Milwaukee Synod established a MOH Roundtable to coordinate the missions.  Milwaukee area congregations which have sister church relationships in each region provide leadership for the mission in their region</a:t>
            </a:r>
            <a:r>
              <a:rPr lang="en-US" sz="2400" dirty="0"/>
              <a:t>. </a:t>
            </a:r>
            <a:r>
              <a:rPr lang="en-US" sz="2400" dirty="0" smtClean="0"/>
              <a:t>  </a:t>
            </a:r>
          </a:p>
        </p:txBody>
      </p:sp>
      <p:sp>
        <p:nvSpPr>
          <p:cNvPr id="4" name="TextBox 3"/>
          <p:cNvSpPr txBox="1"/>
          <p:nvPr/>
        </p:nvSpPr>
        <p:spPr>
          <a:xfrm>
            <a:off x="457200" y="3351788"/>
            <a:ext cx="8305800" cy="3416320"/>
          </a:xfrm>
          <a:prstGeom prst="rect">
            <a:avLst/>
          </a:prstGeom>
          <a:noFill/>
        </p:spPr>
        <p:txBody>
          <a:bodyPr wrap="square" rtlCol="0">
            <a:spAutoFit/>
          </a:bodyPr>
          <a:lstStyle/>
          <a:p>
            <a:r>
              <a:rPr lang="en-US" sz="2400" dirty="0"/>
              <a:t>Volunteers include folks from the Milwaukee area, northern Minnesota,  the St. Paul Area Synod and other parts of the US, a broad group of Salvadoran Lutheran Church pastors and lay leaders and volunteer medical personnel from El Salvador.  In 2013, team members came from as far away as Ontario, Maryland and Arizona!</a:t>
            </a:r>
          </a:p>
          <a:p>
            <a:endParaRPr lang="en-US" dirty="0"/>
          </a:p>
          <a:p>
            <a:endParaRPr lang="en-US" dirty="0"/>
          </a:p>
          <a:p>
            <a:endParaRPr lang="en-US" dirty="0"/>
          </a:p>
          <a:p>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96833" l="0" r="97500">
                        <a14:foregroundMark x1="44000" y1="42534" x2="44000" y2="42534"/>
                        <a14:foregroundMark x1="93750" y1="59729" x2="93750" y2="59729"/>
                        <a14:foregroundMark x1="86750" y1="96833" x2="86750" y2="96833"/>
                        <a14:foregroundMark x1="97500" y1="76471" x2="97500" y2="76471"/>
                      </a14:backgroundRemoval>
                    </a14:imgEffect>
                  </a14:imgLayer>
                </a14:imgProps>
              </a:ext>
              <a:ext uri="{28A0092B-C50C-407E-A947-70E740481C1C}">
                <a14:useLocalDpi xmlns:a14="http://schemas.microsoft.com/office/drawing/2010/main"/>
              </a:ext>
            </a:extLst>
          </a:blip>
          <a:stretch>
            <a:fillRect/>
          </a:stretch>
        </p:blipFill>
        <p:spPr>
          <a:xfrm>
            <a:off x="5410200" y="5239701"/>
            <a:ext cx="2685840" cy="1483927"/>
          </a:xfrm>
          <a:prstGeom prst="rect">
            <a:avLst/>
          </a:prstGeom>
        </p:spPr>
      </p:pic>
      <p:pic>
        <p:nvPicPr>
          <p:cNvPr id="3074" name="Picture 2" descr="usa map vector free download"/>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6184" b="93993" l="5516" r="97122">
                        <a14:foregroundMark x1="18825" y1="12014" x2="13789" y2="6537"/>
                        <a14:foregroundMark x1="5635" y1="40459" x2="9113" y2="15371"/>
                        <a14:foregroundMark x1="48082" y1="93993" x2="49161" y2="90106"/>
                        <a14:foregroundMark x1="94484" y1="9894" x2="97122" y2="20671"/>
                      </a14:backgroundRemoval>
                    </a14:imgEffect>
                  </a14:imgLayer>
                </a14:imgProps>
              </a:ext>
              <a:ext uri="{28A0092B-C50C-407E-A947-70E740481C1C}">
                <a14:useLocalDpi xmlns:a14="http://schemas.microsoft.com/office/drawing/2010/main"/>
              </a:ext>
            </a:extLst>
          </a:blip>
          <a:srcRect/>
          <a:stretch>
            <a:fillRect/>
          </a:stretch>
        </p:blipFill>
        <p:spPr bwMode="auto">
          <a:xfrm>
            <a:off x="4456286" y="0"/>
            <a:ext cx="4687714" cy="318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878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2 Missions +  2 teams  + 2 locations</a:t>
            </a:r>
            <a:endParaRPr lang="en-US" dirty="0"/>
          </a:p>
        </p:txBody>
      </p:sp>
      <p:sp>
        <p:nvSpPr>
          <p:cNvPr id="3" name="Text Placeholder 2"/>
          <p:cNvSpPr>
            <a:spLocks noGrp="1"/>
          </p:cNvSpPr>
          <p:nvPr>
            <p:ph type="body" idx="1"/>
          </p:nvPr>
        </p:nvSpPr>
        <p:spPr>
          <a:xfrm>
            <a:off x="304800" y="1524000"/>
            <a:ext cx="3657600" cy="1295400"/>
          </a:xfrm>
        </p:spPr>
        <p:txBody>
          <a:bodyPr>
            <a:normAutofit/>
          </a:bodyPr>
          <a:lstStyle/>
          <a:p>
            <a:r>
              <a:rPr lang="en-US" dirty="0" smtClean="0">
                <a:solidFill>
                  <a:schemeClr val="tx1"/>
                </a:solidFill>
              </a:rPr>
              <a:t>Week #1</a:t>
            </a:r>
          </a:p>
          <a:p>
            <a:r>
              <a:rPr lang="en-US" dirty="0" smtClean="0">
                <a:solidFill>
                  <a:schemeClr val="tx1"/>
                </a:solidFill>
              </a:rPr>
              <a:t>Fe y Esperanza</a:t>
            </a:r>
          </a:p>
          <a:p>
            <a:r>
              <a:rPr lang="en-US" dirty="0" err="1" smtClean="0">
                <a:solidFill>
                  <a:schemeClr val="tx1"/>
                </a:solidFill>
              </a:rPr>
              <a:t>Nejapa</a:t>
            </a:r>
            <a:endParaRPr lang="en-US" dirty="0">
              <a:solidFill>
                <a:schemeClr val="tx1"/>
              </a:solidFill>
            </a:endParaRPr>
          </a:p>
        </p:txBody>
      </p:sp>
      <p:sp>
        <p:nvSpPr>
          <p:cNvPr id="4" name="Text Placeholder 3"/>
          <p:cNvSpPr>
            <a:spLocks noGrp="1"/>
          </p:cNvSpPr>
          <p:nvPr>
            <p:ph type="body" sz="quarter" idx="3"/>
          </p:nvPr>
        </p:nvSpPr>
        <p:spPr>
          <a:xfrm>
            <a:off x="4800600" y="1524000"/>
            <a:ext cx="3657600" cy="1295400"/>
          </a:xfrm>
        </p:spPr>
        <p:txBody>
          <a:bodyPr>
            <a:normAutofit/>
          </a:bodyPr>
          <a:lstStyle/>
          <a:p>
            <a:r>
              <a:rPr lang="en-US" dirty="0" smtClean="0">
                <a:solidFill>
                  <a:schemeClr val="tx1"/>
                </a:solidFill>
              </a:rPr>
              <a:t>Week #2</a:t>
            </a:r>
          </a:p>
          <a:p>
            <a:r>
              <a:rPr lang="en-US" dirty="0" err="1" smtClean="0">
                <a:solidFill>
                  <a:schemeClr val="tx1"/>
                </a:solidFill>
              </a:rPr>
              <a:t>Clínica</a:t>
            </a:r>
            <a:r>
              <a:rPr lang="en-US" dirty="0" smtClean="0">
                <a:solidFill>
                  <a:schemeClr val="tx1"/>
                </a:solidFill>
              </a:rPr>
              <a:t> Luterana </a:t>
            </a:r>
            <a:r>
              <a:rPr lang="en-US" dirty="0" err="1" smtClean="0">
                <a:solidFill>
                  <a:schemeClr val="tx1"/>
                </a:solidFill>
              </a:rPr>
              <a:t>Salvadore</a:t>
            </a:r>
            <a:r>
              <a:rPr lang="en-US" dirty="0" err="1" smtClean="0">
                <a:solidFill>
                  <a:schemeClr val="tx1"/>
                </a:solidFill>
                <a:cs typeface="Times New Roman"/>
              </a:rPr>
              <a:t>ña</a:t>
            </a:r>
            <a:endParaRPr lang="en-US" dirty="0" smtClean="0">
              <a:solidFill>
                <a:schemeClr val="tx1"/>
              </a:solidFill>
              <a:cs typeface="Times New Roman"/>
            </a:endParaRPr>
          </a:p>
          <a:p>
            <a:r>
              <a:rPr lang="en-US" dirty="0" smtClean="0">
                <a:solidFill>
                  <a:schemeClr val="tx1"/>
                </a:solidFill>
                <a:cs typeface="Times New Roman"/>
              </a:rPr>
              <a:t>San Salvador</a:t>
            </a:r>
            <a:endParaRPr lang="en-US" dirty="0">
              <a:solidFill>
                <a:schemeClr val="tx1"/>
              </a:solidFill>
            </a:endParaRPr>
          </a:p>
        </p:txBody>
      </p:sp>
      <p:pic>
        <p:nvPicPr>
          <p:cNvPr id="8" name="Content Placeholder 7"/>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228600" y="2971800"/>
            <a:ext cx="4064883" cy="3047459"/>
          </a:xfrm>
          <a:prstGeom prst="rect">
            <a:avLst/>
          </a:prstGeom>
          <a:ln>
            <a:solidFill>
              <a:schemeClr val="tx1"/>
            </a:solidFill>
          </a:ln>
          <a:effectLst>
            <a:outerShdw blurRad="292100" dist="139700" dir="2700000" algn="tl" rotWithShape="0">
              <a:srgbClr val="333333">
                <a:alpha val="65000"/>
              </a:srgbClr>
            </a:outerShdw>
          </a:effectLst>
        </p:spPr>
      </p:pic>
      <p:pic>
        <p:nvPicPr>
          <p:cNvPr id="7" name="Content Placeholder 6"/>
          <p:cNvPicPr>
            <a:picLocks noGrp="1" noChangeAspect="1"/>
          </p:cNvPicPr>
          <p:nvPr>
            <p:ph sz="quarter" idx="14"/>
          </p:nvPr>
        </p:nvPicPr>
        <p:blipFill>
          <a:blip r:embed="rId3" cstate="screen">
            <a:extLst>
              <a:ext uri="{28A0092B-C50C-407E-A947-70E740481C1C}">
                <a14:useLocalDpi xmlns:a14="http://schemas.microsoft.com/office/drawing/2010/main"/>
              </a:ext>
            </a:extLst>
          </a:blip>
          <a:stretch>
            <a:fillRect/>
          </a:stretch>
        </p:blipFill>
        <p:spPr>
          <a:xfrm>
            <a:off x="4800600" y="2971800"/>
            <a:ext cx="4064000" cy="304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7693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1955</TotalTime>
  <Words>562</Words>
  <Application>Microsoft Office PowerPoint</Application>
  <PresentationFormat>On-screen Show (4:3)</PresentationFormat>
  <Paragraphs>101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Urban Pop</vt:lpstr>
      <vt:lpstr>Missions of healing</vt:lpstr>
      <vt:lpstr>Where in the World is El Salvador?</vt:lpstr>
      <vt:lpstr>A few of the Health &amp; wellness issues in el salvador</vt:lpstr>
      <vt:lpstr>PowerPoint Presentation</vt:lpstr>
      <vt:lpstr>PowerPoint Presentation</vt:lpstr>
      <vt:lpstr>PowerPoint Presentation</vt:lpstr>
      <vt:lpstr>PowerPoint Presentation</vt:lpstr>
      <vt:lpstr>PowerPoint Presentation</vt:lpstr>
      <vt:lpstr>2 Missions +  2 teams  + 2 locations</vt:lpstr>
      <vt:lpstr>MisiÓn de sanaciÓn integral </vt:lpstr>
      <vt:lpstr>Spiritual</vt:lpstr>
      <vt:lpstr>Oral Hygiene &amp; dental exams</vt:lpstr>
      <vt:lpstr>Reflexology</vt:lpstr>
      <vt:lpstr>Natural medicines</vt:lpstr>
      <vt:lpstr>Children’s zone</vt:lpstr>
      <vt:lpstr>PowerPoint Presentation</vt:lpstr>
      <vt:lpstr>Adult play zone</vt:lpstr>
      <vt:lpstr>HIV &amp; STD’s</vt:lpstr>
      <vt:lpstr>triage</vt:lpstr>
      <vt:lpstr>Physical exams</vt:lpstr>
      <vt:lpstr>PowerPoint Presentation</vt:lpstr>
      <vt:lpstr>Pharmacy</vt:lpstr>
      <vt:lpstr>Logistics food, transportation, Registration</vt:lpstr>
      <vt:lpstr>Casa esperanza Homeless shelter</vt:lpstr>
      <vt:lpstr>Healing at the women’s prison</vt:lpstr>
      <vt:lpstr>fun</vt:lpstr>
      <vt:lpstr>challenges</vt:lpstr>
      <vt:lpstr>Networking health ministry, Provida, local physicians and clinics</vt:lpstr>
      <vt:lpstr>relaxation</vt:lpstr>
      <vt:lpstr>impact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Missions of healing</dc:title>
  <dc:creator>Linda Muth</dc:creator>
  <cp:lastModifiedBy>Linda Muth</cp:lastModifiedBy>
  <cp:revision>83</cp:revision>
  <dcterms:created xsi:type="dcterms:W3CDTF">2013-05-10T19:44:32Z</dcterms:created>
  <dcterms:modified xsi:type="dcterms:W3CDTF">2013-08-15T02:41:49Z</dcterms:modified>
</cp:coreProperties>
</file>